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3"/>
  </p:notesMasterIdLst>
  <p:sldIdLst>
    <p:sldId id="256" r:id="rId2"/>
    <p:sldId id="282" r:id="rId3"/>
    <p:sldId id="283" r:id="rId4"/>
    <p:sldId id="262" r:id="rId5"/>
    <p:sldId id="263" r:id="rId6"/>
    <p:sldId id="264" r:id="rId7"/>
    <p:sldId id="265" r:id="rId8"/>
    <p:sldId id="270" r:id="rId9"/>
    <p:sldId id="286" r:id="rId10"/>
    <p:sldId id="269" r:id="rId11"/>
    <p:sldId id="291" r:id="rId12"/>
    <p:sldId id="274" r:id="rId13"/>
    <p:sldId id="266" r:id="rId14"/>
    <p:sldId id="281" r:id="rId15"/>
    <p:sldId id="267" r:id="rId16"/>
    <p:sldId id="276" r:id="rId17"/>
    <p:sldId id="272" r:id="rId18"/>
    <p:sldId id="278" r:id="rId19"/>
    <p:sldId id="277" r:id="rId20"/>
    <p:sldId id="280" r:id="rId21"/>
    <p:sldId id="279" r:id="rId22"/>
    <p:sldId id="258" r:id="rId23"/>
    <p:sldId id="259" r:id="rId24"/>
    <p:sldId id="268" r:id="rId25"/>
    <p:sldId id="287" r:id="rId26"/>
    <p:sldId id="292" r:id="rId27"/>
    <p:sldId id="271" r:id="rId28"/>
    <p:sldId id="284" r:id="rId29"/>
    <p:sldId id="290" r:id="rId30"/>
    <p:sldId id="275"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42" y="-84"/>
      </p:cViewPr>
      <p:guideLst>
        <p:guide orient="horz" pos="2160"/>
        <p:guide pos="2880"/>
      </p:guideLst>
    </p:cSldViewPr>
  </p:slideViewPr>
  <p:notesTextViewPr>
    <p:cViewPr>
      <p:scale>
        <a:sx n="1" d="1"/>
        <a:sy n="1" d="1"/>
      </p:scale>
      <p:origin x="0" y="0"/>
    </p:cViewPr>
  </p:notesTextViewPr>
  <p:sorterViewPr>
    <p:cViewPr>
      <p:scale>
        <a:sx n="100" d="100"/>
        <a:sy n="100" d="100"/>
      </p:scale>
      <p:origin x="0" y="26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09209\Desktop\Survey%20Culture%20Q%202011-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fbfs01\lfbfs\HRshared\Shared\HRDATA\Wellness\Data%20Collection\Data\Participation\SLT%20and%20School%20PP%20Wellness%20Particip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Not at all</c:v>
                </c:pt>
              </c:strCache>
            </c:strRef>
          </c:tx>
          <c:invertIfNegative val="0"/>
          <c:cat>
            <c:strRef>
              <c:f>Sheet1!$B$1:$D$1</c:f>
              <c:strCache>
                <c:ptCount val="3"/>
                <c:pt idx="0">
                  <c:v>2013-2014</c:v>
                </c:pt>
                <c:pt idx="1">
                  <c:v>2012-2013</c:v>
                </c:pt>
                <c:pt idx="2">
                  <c:v>2011-2012</c:v>
                </c:pt>
              </c:strCache>
            </c:strRef>
          </c:cat>
          <c:val>
            <c:numRef>
              <c:f>Sheet1!$B$2:$D$2</c:f>
              <c:numCache>
                <c:formatCode>0.00%</c:formatCode>
                <c:ptCount val="3"/>
                <c:pt idx="0">
                  <c:v>1.4999999999999999E-2</c:v>
                </c:pt>
                <c:pt idx="1">
                  <c:v>0.02</c:v>
                </c:pt>
                <c:pt idx="2">
                  <c:v>0.01</c:v>
                </c:pt>
              </c:numCache>
            </c:numRef>
          </c:val>
        </c:ser>
        <c:ser>
          <c:idx val="1"/>
          <c:order val="1"/>
          <c:tx>
            <c:strRef>
              <c:f>Sheet1!$A$3</c:f>
              <c:strCache>
                <c:ptCount val="1"/>
                <c:pt idx="0">
                  <c:v>Somewhat</c:v>
                </c:pt>
              </c:strCache>
            </c:strRef>
          </c:tx>
          <c:invertIfNegative val="0"/>
          <c:cat>
            <c:strRef>
              <c:f>Sheet1!$B$1:$D$1</c:f>
              <c:strCache>
                <c:ptCount val="3"/>
                <c:pt idx="0">
                  <c:v>2013-2014</c:v>
                </c:pt>
                <c:pt idx="1">
                  <c:v>2012-2013</c:v>
                </c:pt>
                <c:pt idx="2">
                  <c:v>2011-2012</c:v>
                </c:pt>
              </c:strCache>
            </c:strRef>
          </c:cat>
          <c:val>
            <c:numRef>
              <c:f>Sheet1!$B$3:$D$3</c:f>
              <c:numCache>
                <c:formatCode>0.00%</c:formatCode>
                <c:ptCount val="3"/>
                <c:pt idx="0">
                  <c:v>0.45</c:v>
                </c:pt>
                <c:pt idx="1">
                  <c:v>0.48</c:v>
                </c:pt>
                <c:pt idx="2">
                  <c:v>0.39</c:v>
                </c:pt>
              </c:numCache>
            </c:numRef>
          </c:val>
        </c:ser>
        <c:ser>
          <c:idx val="2"/>
          <c:order val="2"/>
          <c:tx>
            <c:strRef>
              <c:f>Sheet1!$A$4</c:f>
              <c:strCache>
                <c:ptCount val="1"/>
                <c:pt idx="0">
                  <c:v>Fully Meeting Vision</c:v>
                </c:pt>
              </c:strCache>
            </c:strRef>
          </c:tx>
          <c:invertIfNegative val="0"/>
          <c:cat>
            <c:strRef>
              <c:f>Sheet1!$B$1:$D$1</c:f>
              <c:strCache>
                <c:ptCount val="3"/>
                <c:pt idx="0">
                  <c:v>2013-2014</c:v>
                </c:pt>
                <c:pt idx="1">
                  <c:v>2012-2013</c:v>
                </c:pt>
                <c:pt idx="2">
                  <c:v>2011-2012</c:v>
                </c:pt>
              </c:strCache>
            </c:strRef>
          </c:cat>
          <c:val>
            <c:numRef>
              <c:f>Sheet1!$B$4:$D$4</c:f>
              <c:numCache>
                <c:formatCode>0.00%</c:formatCode>
                <c:ptCount val="3"/>
                <c:pt idx="0">
                  <c:v>0.54</c:v>
                </c:pt>
                <c:pt idx="1">
                  <c:v>0.5</c:v>
                </c:pt>
                <c:pt idx="2">
                  <c:v>0.6</c:v>
                </c:pt>
              </c:numCache>
            </c:numRef>
          </c:val>
        </c:ser>
        <c:dLbls>
          <c:showLegendKey val="0"/>
          <c:showVal val="0"/>
          <c:showCatName val="0"/>
          <c:showSerName val="0"/>
          <c:showPercent val="0"/>
          <c:showBubbleSize val="0"/>
        </c:dLbls>
        <c:gapWidth val="150"/>
        <c:axId val="107234816"/>
        <c:axId val="107236352"/>
      </c:barChart>
      <c:catAx>
        <c:axId val="107234816"/>
        <c:scaling>
          <c:orientation val="minMax"/>
        </c:scaling>
        <c:delete val="0"/>
        <c:axPos val="b"/>
        <c:majorTickMark val="out"/>
        <c:minorTickMark val="none"/>
        <c:tickLblPos val="nextTo"/>
        <c:crossAx val="107236352"/>
        <c:crosses val="autoZero"/>
        <c:auto val="1"/>
        <c:lblAlgn val="ctr"/>
        <c:lblOffset val="100"/>
        <c:noMultiLvlLbl val="0"/>
      </c:catAx>
      <c:valAx>
        <c:axId val="107236352"/>
        <c:scaling>
          <c:orientation val="minMax"/>
          <c:max val="1"/>
          <c:min val="0"/>
        </c:scaling>
        <c:delete val="0"/>
        <c:axPos val="l"/>
        <c:majorGridlines/>
        <c:numFmt formatCode="0.00%" sourceLinked="1"/>
        <c:majorTickMark val="out"/>
        <c:minorTickMark val="none"/>
        <c:tickLblPos val="nextTo"/>
        <c:crossAx val="1072348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Sheet1!$A$5</c:f>
              <c:strCache>
                <c:ptCount val="1"/>
                <c:pt idx="0">
                  <c:v>2008-2009</c:v>
                </c:pt>
              </c:strCache>
            </c:strRef>
          </c:tx>
          <c:invertIfNegative val="0"/>
          <c:cat>
            <c:strRef>
              <c:f>Sheet1!$B$3:$G$4</c:f>
              <c:strCache>
                <c:ptCount val="6"/>
                <c:pt idx="0">
                  <c:v>Walktober</c:v>
                </c:pt>
                <c:pt idx="1">
                  <c:v>Eat Smart</c:v>
                </c:pt>
                <c:pt idx="2">
                  <c:v>WI/Spring</c:v>
                </c:pt>
                <c:pt idx="3">
                  <c:v>WW</c:v>
                </c:pt>
                <c:pt idx="4">
                  <c:v>WC Incen</c:v>
                </c:pt>
                <c:pt idx="5">
                  <c:v>WC HRA</c:v>
                </c:pt>
              </c:strCache>
            </c:strRef>
          </c:cat>
          <c:val>
            <c:numRef>
              <c:f>Sheet1!$B$5:$G$5</c:f>
              <c:numCache>
                <c:formatCode>General</c:formatCode>
                <c:ptCount val="6"/>
                <c:pt idx="0">
                  <c:v>18</c:v>
                </c:pt>
                <c:pt idx="2">
                  <c:v>6</c:v>
                </c:pt>
                <c:pt idx="3">
                  <c:v>19</c:v>
                </c:pt>
              </c:numCache>
            </c:numRef>
          </c:val>
        </c:ser>
        <c:ser>
          <c:idx val="1"/>
          <c:order val="1"/>
          <c:tx>
            <c:strRef>
              <c:f>Sheet1!$A$6</c:f>
              <c:strCache>
                <c:ptCount val="1"/>
                <c:pt idx="0">
                  <c:v>2009-2010</c:v>
                </c:pt>
              </c:strCache>
            </c:strRef>
          </c:tx>
          <c:invertIfNegative val="0"/>
          <c:cat>
            <c:strRef>
              <c:f>Sheet1!$B$3:$G$4</c:f>
              <c:strCache>
                <c:ptCount val="6"/>
                <c:pt idx="0">
                  <c:v>Walktober</c:v>
                </c:pt>
                <c:pt idx="1">
                  <c:v>Eat Smart</c:v>
                </c:pt>
                <c:pt idx="2">
                  <c:v>WI/Spring</c:v>
                </c:pt>
                <c:pt idx="3">
                  <c:v>WW</c:v>
                </c:pt>
                <c:pt idx="4">
                  <c:v>WC Incen</c:v>
                </c:pt>
                <c:pt idx="5">
                  <c:v>WC HRA</c:v>
                </c:pt>
              </c:strCache>
            </c:strRef>
          </c:cat>
          <c:val>
            <c:numRef>
              <c:f>Sheet1!$B$6:$G$6</c:f>
              <c:numCache>
                <c:formatCode>General</c:formatCode>
                <c:ptCount val="6"/>
                <c:pt idx="0">
                  <c:v>22</c:v>
                </c:pt>
                <c:pt idx="1">
                  <c:v>7</c:v>
                </c:pt>
                <c:pt idx="2">
                  <c:v>4</c:v>
                </c:pt>
                <c:pt idx="3">
                  <c:v>14</c:v>
                </c:pt>
              </c:numCache>
            </c:numRef>
          </c:val>
        </c:ser>
        <c:ser>
          <c:idx val="2"/>
          <c:order val="2"/>
          <c:tx>
            <c:strRef>
              <c:f>Sheet1!$A$7</c:f>
              <c:strCache>
                <c:ptCount val="1"/>
                <c:pt idx="0">
                  <c:v>2010-2011</c:v>
                </c:pt>
              </c:strCache>
            </c:strRef>
          </c:tx>
          <c:invertIfNegative val="0"/>
          <c:cat>
            <c:strRef>
              <c:f>Sheet1!$B$3:$G$4</c:f>
              <c:strCache>
                <c:ptCount val="6"/>
                <c:pt idx="0">
                  <c:v>Walktober</c:v>
                </c:pt>
                <c:pt idx="1">
                  <c:v>Eat Smart</c:v>
                </c:pt>
                <c:pt idx="2">
                  <c:v>WI/Spring</c:v>
                </c:pt>
                <c:pt idx="3">
                  <c:v>WW</c:v>
                </c:pt>
                <c:pt idx="4">
                  <c:v>WC Incen</c:v>
                </c:pt>
                <c:pt idx="5">
                  <c:v>WC HRA</c:v>
                </c:pt>
              </c:strCache>
            </c:strRef>
          </c:cat>
          <c:val>
            <c:numRef>
              <c:f>Sheet1!$B$7:$G$7</c:f>
              <c:numCache>
                <c:formatCode>General</c:formatCode>
                <c:ptCount val="6"/>
                <c:pt idx="0">
                  <c:v>28</c:v>
                </c:pt>
                <c:pt idx="1">
                  <c:v>4</c:v>
                </c:pt>
                <c:pt idx="2">
                  <c:v>7</c:v>
                </c:pt>
                <c:pt idx="3">
                  <c:v>12</c:v>
                </c:pt>
                <c:pt idx="4">
                  <c:v>23</c:v>
                </c:pt>
                <c:pt idx="5">
                  <c:v>32</c:v>
                </c:pt>
              </c:numCache>
            </c:numRef>
          </c:val>
        </c:ser>
        <c:ser>
          <c:idx val="3"/>
          <c:order val="3"/>
          <c:tx>
            <c:strRef>
              <c:f>Sheet1!$A$8</c:f>
              <c:strCache>
                <c:ptCount val="1"/>
                <c:pt idx="0">
                  <c:v>2011-2012</c:v>
                </c:pt>
              </c:strCache>
            </c:strRef>
          </c:tx>
          <c:invertIfNegative val="0"/>
          <c:cat>
            <c:strRef>
              <c:f>Sheet1!$B$3:$G$4</c:f>
              <c:strCache>
                <c:ptCount val="6"/>
                <c:pt idx="0">
                  <c:v>Walktober</c:v>
                </c:pt>
                <c:pt idx="1">
                  <c:v>Eat Smart</c:v>
                </c:pt>
                <c:pt idx="2">
                  <c:v>WI/Spring</c:v>
                </c:pt>
                <c:pt idx="3">
                  <c:v>WW</c:v>
                </c:pt>
                <c:pt idx="4">
                  <c:v>WC Incen</c:v>
                </c:pt>
                <c:pt idx="5">
                  <c:v>WC HRA</c:v>
                </c:pt>
              </c:strCache>
            </c:strRef>
          </c:cat>
          <c:val>
            <c:numRef>
              <c:f>Sheet1!$B$8:$G$8</c:f>
              <c:numCache>
                <c:formatCode>General</c:formatCode>
                <c:ptCount val="6"/>
                <c:pt idx="0">
                  <c:v>22</c:v>
                </c:pt>
                <c:pt idx="1">
                  <c:v>6</c:v>
                </c:pt>
                <c:pt idx="2">
                  <c:v>8</c:v>
                </c:pt>
                <c:pt idx="3">
                  <c:v>16</c:v>
                </c:pt>
                <c:pt idx="4">
                  <c:v>24</c:v>
                </c:pt>
                <c:pt idx="5">
                  <c:v>36</c:v>
                </c:pt>
              </c:numCache>
            </c:numRef>
          </c:val>
        </c:ser>
        <c:ser>
          <c:idx val="4"/>
          <c:order val="4"/>
          <c:tx>
            <c:strRef>
              <c:f>Sheet1!$A$9</c:f>
              <c:strCache>
                <c:ptCount val="1"/>
                <c:pt idx="0">
                  <c:v>2012-2013</c:v>
                </c:pt>
              </c:strCache>
            </c:strRef>
          </c:tx>
          <c:invertIfNegative val="0"/>
          <c:cat>
            <c:strRef>
              <c:f>Sheet1!$B$3:$G$4</c:f>
              <c:strCache>
                <c:ptCount val="6"/>
                <c:pt idx="0">
                  <c:v>Walktober</c:v>
                </c:pt>
                <c:pt idx="1">
                  <c:v>Eat Smart</c:v>
                </c:pt>
                <c:pt idx="2">
                  <c:v>WI/Spring</c:v>
                </c:pt>
                <c:pt idx="3">
                  <c:v>WW</c:v>
                </c:pt>
                <c:pt idx="4">
                  <c:v>WC Incen</c:v>
                </c:pt>
                <c:pt idx="5">
                  <c:v>WC HRA</c:v>
                </c:pt>
              </c:strCache>
            </c:strRef>
          </c:cat>
          <c:val>
            <c:numRef>
              <c:f>Sheet1!$B$9:$G$9</c:f>
              <c:numCache>
                <c:formatCode>General</c:formatCode>
                <c:ptCount val="6"/>
                <c:pt idx="0">
                  <c:v>16</c:v>
                </c:pt>
                <c:pt idx="1">
                  <c:v>6</c:v>
                </c:pt>
                <c:pt idx="2">
                  <c:v>8</c:v>
                </c:pt>
                <c:pt idx="3">
                  <c:v>16</c:v>
                </c:pt>
                <c:pt idx="4">
                  <c:v>25</c:v>
                </c:pt>
                <c:pt idx="5">
                  <c:v>35</c:v>
                </c:pt>
              </c:numCache>
            </c:numRef>
          </c:val>
        </c:ser>
        <c:ser>
          <c:idx val="5"/>
          <c:order val="5"/>
          <c:tx>
            <c:strRef>
              <c:f>Sheet1!$A$10</c:f>
              <c:strCache>
                <c:ptCount val="1"/>
                <c:pt idx="0">
                  <c:v>2013-2014</c:v>
                </c:pt>
              </c:strCache>
            </c:strRef>
          </c:tx>
          <c:invertIfNegative val="0"/>
          <c:cat>
            <c:strRef>
              <c:f>Sheet1!$B$3:$G$4</c:f>
              <c:strCache>
                <c:ptCount val="6"/>
                <c:pt idx="0">
                  <c:v>Walktober</c:v>
                </c:pt>
                <c:pt idx="1">
                  <c:v>Eat Smart</c:v>
                </c:pt>
                <c:pt idx="2">
                  <c:v>WI/Spring</c:v>
                </c:pt>
                <c:pt idx="3">
                  <c:v>WW</c:v>
                </c:pt>
                <c:pt idx="4">
                  <c:v>WC Incen</c:v>
                </c:pt>
                <c:pt idx="5">
                  <c:v>WC HRA</c:v>
                </c:pt>
              </c:strCache>
            </c:strRef>
          </c:cat>
          <c:val>
            <c:numRef>
              <c:f>Sheet1!$B$10:$G$10</c:f>
              <c:numCache>
                <c:formatCode>General</c:formatCode>
                <c:ptCount val="6"/>
                <c:pt idx="0">
                  <c:v>7</c:v>
                </c:pt>
                <c:pt idx="1">
                  <c:v>5</c:v>
                </c:pt>
                <c:pt idx="2">
                  <c:v>5</c:v>
                </c:pt>
                <c:pt idx="3">
                  <c:v>5</c:v>
                </c:pt>
                <c:pt idx="4">
                  <c:v>10</c:v>
                </c:pt>
                <c:pt idx="5">
                  <c:v>19</c:v>
                </c:pt>
              </c:numCache>
            </c:numRef>
          </c:val>
        </c:ser>
        <c:dLbls>
          <c:showLegendKey val="0"/>
          <c:showVal val="0"/>
          <c:showCatName val="0"/>
          <c:showSerName val="0"/>
          <c:showPercent val="0"/>
          <c:showBubbleSize val="0"/>
        </c:dLbls>
        <c:gapWidth val="150"/>
        <c:shape val="box"/>
        <c:axId val="102785024"/>
        <c:axId val="102786944"/>
        <c:axId val="0"/>
      </c:bar3DChart>
      <c:catAx>
        <c:axId val="102785024"/>
        <c:scaling>
          <c:orientation val="minMax"/>
        </c:scaling>
        <c:delete val="0"/>
        <c:axPos val="b"/>
        <c:majorTickMark val="out"/>
        <c:minorTickMark val="none"/>
        <c:tickLblPos val="nextTo"/>
        <c:crossAx val="102786944"/>
        <c:crosses val="autoZero"/>
        <c:auto val="1"/>
        <c:lblAlgn val="ctr"/>
        <c:lblOffset val="100"/>
        <c:noMultiLvlLbl val="0"/>
      </c:catAx>
      <c:valAx>
        <c:axId val="102786944"/>
        <c:scaling>
          <c:orientation val="minMax"/>
          <c:max val="100"/>
        </c:scaling>
        <c:delete val="0"/>
        <c:axPos val="l"/>
        <c:majorGridlines/>
        <c:numFmt formatCode="General" sourceLinked="1"/>
        <c:majorTickMark val="out"/>
        <c:minorTickMark val="none"/>
        <c:tickLblPos val="nextTo"/>
        <c:crossAx val="102785024"/>
        <c:crosses val="autoZero"/>
        <c:crossBetween val="between"/>
        <c:minorUnit val="5"/>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Sheet1!$A$14</c:f>
              <c:strCache>
                <c:ptCount val="1"/>
                <c:pt idx="0">
                  <c:v>2008-2009</c:v>
                </c:pt>
              </c:strCache>
            </c:strRef>
          </c:tx>
          <c:invertIfNegative val="0"/>
          <c:cat>
            <c:strRef>
              <c:f>Sheet1!$B$13:$G$13</c:f>
              <c:strCache>
                <c:ptCount val="6"/>
                <c:pt idx="0">
                  <c:v>Walktober</c:v>
                </c:pt>
                <c:pt idx="1">
                  <c:v>Eat Smart</c:v>
                </c:pt>
                <c:pt idx="2">
                  <c:v>WI/Spring</c:v>
                </c:pt>
                <c:pt idx="3">
                  <c:v>WW</c:v>
                </c:pt>
                <c:pt idx="4">
                  <c:v>WC Incen</c:v>
                </c:pt>
                <c:pt idx="5">
                  <c:v>WC HRA</c:v>
                </c:pt>
              </c:strCache>
            </c:strRef>
          </c:cat>
          <c:val>
            <c:numRef>
              <c:f>Sheet1!$B$14:$G$14</c:f>
              <c:numCache>
                <c:formatCode>General</c:formatCode>
                <c:ptCount val="6"/>
                <c:pt idx="0">
                  <c:v>8</c:v>
                </c:pt>
                <c:pt idx="2">
                  <c:v>4</c:v>
                </c:pt>
                <c:pt idx="3">
                  <c:v>0</c:v>
                </c:pt>
              </c:numCache>
            </c:numRef>
          </c:val>
        </c:ser>
        <c:ser>
          <c:idx val="1"/>
          <c:order val="1"/>
          <c:tx>
            <c:strRef>
              <c:f>Sheet1!$A$15</c:f>
              <c:strCache>
                <c:ptCount val="1"/>
                <c:pt idx="0">
                  <c:v>2009-2010</c:v>
                </c:pt>
              </c:strCache>
            </c:strRef>
          </c:tx>
          <c:invertIfNegative val="0"/>
          <c:cat>
            <c:strRef>
              <c:f>Sheet1!$B$13:$G$13</c:f>
              <c:strCache>
                <c:ptCount val="6"/>
                <c:pt idx="0">
                  <c:v>Walktober</c:v>
                </c:pt>
                <c:pt idx="1">
                  <c:v>Eat Smart</c:v>
                </c:pt>
                <c:pt idx="2">
                  <c:v>WI/Spring</c:v>
                </c:pt>
                <c:pt idx="3">
                  <c:v>WW</c:v>
                </c:pt>
                <c:pt idx="4">
                  <c:v>WC Incen</c:v>
                </c:pt>
                <c:pt idx="5">
                  <c:v>WC HRA</c:v>
                </c:pt>
              </c:strCache>
            </c:strRef>
          </c:cat>
          <c:val>
            <c:numRef>
              <c:f>Sheet1!$B$15:$G$15</c:f>
              <c:numCache>
                <c:formatCode>General</c:formatCode>
                <c:ptCount val="6"/>
                <c:pt idx="0">
                  <c:v>8</c:v>
                </c:pt>
                <c:pt idx="2">
                  <c:v>4</c:v>
                </c:pt>
                <c:pt idx="3">
                  <c:v>0</c:v>
                </c:pt>
              </c:numCache>
            </c:numRef>
          </c:val>
        </c:ser>
        <c:ser>
          <c:idx val="2"/>
          <c:order val="2"/>
          <c:tx>
            <c:strRef>
              <c:f>Sheet1!$A$16</c:f>
              <c:strCache>
                <c:ptCount val="1"/>
                <c:pt idx="0">
                  <c:v>2010-2011</c:v>
                </c:pt>
              </c:strCache>
            </c:strRef>
          </c:tx>
          <c:invertIfNegative val="0"/>
          <c:cat>
            <c:strRef>
              <c:f>Sheet1!$B$13:$G$13</c:f>
              <c:strCache>
                <c:ptCount val="6"/>
                <c:pt idx="0">
                  <c:v>Walktober</c:v>
                </c:pt>
                <c:pt idx="1">
                  <c:v>Eat Smart</c:v>
                </c:pt>
                <c:pt idx="2">
                  <c:v>WI/Spring</c:v>
                </c:pt>
                <c:pt idx="3">
                  <c:v>WW</c:v>
                </c:pt>
                <c:pt idx="4">
                  <c:v>WC Incen</c:v>
                </c:pt>
                <c:pt idx="5">
                  <c:v>WC HRA</c:v>
                </c:pt>
              </c:strCache>
            </c:strRef>
          </c:cat>
          <c:val>
            <c:numRef>
              <c:f>Sheet1!$B$16:$G$16</c:f>
              <c:numCache>
                <c:formatCode>General</c:formatCode>
                <c:ptCount val="6"/>
                <c:pt idx="0">
                  <c:v>11</c:v>
                </c:pt>
                <c:pt idx="2">
                  <c:v>1</c:v>
                </c:pt>
                <c:pt idx="3">
                  <c:v>2</c:v>
                </c:pt>
              </c:numCache>
            </c:numRef>
          </c:val>
        </c:ser>
        <c:ser>
          <c:idx val="3"/>
          <c:order val="3"/>
          <c:tx>
            <c:strRef>
              <c:f>Sheet1!$A$17</c:f>
              <c:strCache>
                <c:ptCount val="1"/>
                <c:pt idx="0">
                  <c:v>2011-2012</c:v>
                </c:pt>
              </c:strCache>
            </c:strRef>
          </c:tx>
          <c:invertIfNegative val="0"/>
          <c:cat>
            <c:strRef>
              <c:f>Sheet1!$B$13:$G$13</c:f>
              <c:strCache>
                <c:ptCount val="6"/>
                <c:pt idx="0">
                  <c:v>Walktober</c:v>
                </c:pt>
                <c:pt idx="1">
                  <c:v>Eat Smart</c:v>
                </c:pt>
                <c:pt idx="2">
                  <c:v>WI/Spring</c:v>
                </c:pt>
                <c:pt idx="3">
                  <c:v>WW</c:v>
                </c:pt>
                <c:pt idx="4">
                  <c:v>WC Incen</c:v>
                </c:pt>
                <c:pt idx="5">
                  <c:v>WC HRA</c:v>
                </c:pt>
              </c:strCache>
            </c:strRef>
          </c:cat>
          <c:val>
            <c:numRef>
              <c:f>Sheet1!$B$17:$G$17</c:f>
              <c:numCache>
                <c:formatCode>General</c:formatCode>
                <c:ptCount val="6"/>
                <c:pt idx="0">
                  <c:v>10</c:v>
                </c:pt>
                <c:pt idx="1">
                  <c:v>4</c:v>
                </c:pt>
                <c:pt idx="2">
                  <c:v>3</c:v>
                </c:pt>
                <c:pt idx="3">
                  <c:v>2</c:v>
                </c:pt>
                <c:pt idx="4">
                  <c:v>9</c:v>
                </c:pt>
                <c:pt idx="5">
                  <c:v>15</c:v>
                </c:pt>
              </c:numCache>
            </c:numRef>
          </c:val>
        </c:ser>
        <c:ser>
          <c:idx val="4"/>
          <c:order val="4"/>
          <c:tx>
            <c:strRef>
              <c:f>Sheet1!$A$18</c:f>
              <c:strCache>
                <c:ptCount val="1"/>
                <c:pt idx="0">
                  <c:v>2012-2013</c:v>
                </c:pt>
              </c:strCache>
            </c:strRef>
          </c:tx>
          <c:invertIfNegative val="0"/>
          <c:cat>
            <c:strRef>
              <c:f>Sheet1!$B$13:$G$13</c:f>
              <c:strCache>
                <c:ptCount val="6"/>
                <c:pt idx="0">
                  <c:v>Walktober</c:v>
                </c:pt>
                <c:pt idx="1">
                  <c:v>Eat Smart</c:v>
                </c:pt>
                <c:pt idx="2">
                  <c:v>WI/Spring</c:v>
                </c:pt>
                <c:pt idx="3">
                  <c:v>WW</c:v>
                </c:pt>
                <c:pt idx="4">
                  <c:v>WC Incen</c:v>
                </c:pt>
                <c:pt idx="5">
                  <c:v>WC HRA</c:v>
                </c:pt>
              </c:strCache>
            </c:strRef>
          </c:cat>
          <c:val>
            <c:numRef>
              <c:f>Sheet1!$B$18:$G$18</c:f>
              <c:numCache>
                <c:formatCode>General</c:formatCode>
                <c:ptCount val="6"/>
                <c:pt idx="0">
                  <c:v>4</c:v>
                </c:pt>
                <c:pt idx="1">
                  <c:v>2</c:v>
                </c:pt>
                <c:pt idx="2">
                  <c:v>3</c:v>
                </c:pt>
                <c:pt idx="3">
                  <c:v>2</c:v>
                </c:pt>
                <c:pt idx="4">
                  <c:v>10</c:v>
                </c:pt>
                <c:pt idx="5">
                  <c:v>14</c:v>
                </c:pt>
              </c:numCache>
            </c:numRef>
          </c:val>
        </c:ser>
        <c:ser>
          <c:idx val="5"/>
          <c:order val="5"/>
          <c:tx>
            <c:strRef>
              <c:f>Sheet1!$A$19</c:f>
              <c:strCache>
                <c:ptCount val="1"/>
                <c:pt idx="0">
                  <c:v>2013-2014</c:v>
                </c:pt>
              </c:strCache>
            </c:strRef>
          </c:tx>
          <c:invertIfNegative val="0"/>
          <c:cat>
            <c:strRef>
              <c:f>Sheet1!$B$13:$G$13</c:f>
              <c:strCache>
                <c:ptCount val="6"/>
                <c:pt idx="0">
                  <c:v>Walktober</c:v>
                </c:pt>
                <c:pt idx="1">
                  <c:v>Eat Smart</c:v>
                </c:pt>
                <c:pt idx="2">
                  <c:v>WI/Spring</c:v>
                </c:pt>
                <c:pt idx="3">
                  <c:v>WW</c:v>
                </c:pt>
                <c:pt idx="4">
                  <c:v>WC Incen</c:v>
                </c:pt>
                <c:pt idx="5">
                  <c:v>WC HRA</c:v>
                </c:pt>
              </c:strCache>
            </c:strRef>
          </c:cat>
          <c:val>
            <c:numRef>
              <c:f>Sheet1!$B$19:$G$19</c:f>
              <c:numCache>
                <c:formatCode>General</c:formatCode>
                <c:ptCount val="6"/>
                <c:pt idx="0">
                  <c:v>7</c:v>
                </c:pt>
                <c:pt idx="1">
                  <c:v>2</c:v>
                </c:pt>
                <c:pt idx="2">
                  <c:v>2</c:v>
                </c:pt>
                <c:pt idx="3">
                  <c:v>1</c:v>
                </c:pt>
                <c:pt idx="4">
                  <c:v>6</c:v>
                </c:pt>
                <c:pt idx="5">
                  <c:v>5</c:v>
                </c:pt>
              </c:numCache>
            </c:numRef>
          </c:val>
        </c:ser>
        <c:dLbls>
          <c:showLegendKey val="0"/>
          <c:showVal val="0"/>
          <c:showCatName val="0"/>
          <c:showSerName val="0"/>
          <c:showPercent val="0"/>
          <c:showBubbleSize val="0"/>
        </c:dLbls>
        <c:gapWidth val="150"/>
        <c:axId val="39475840"/>
        <c:axId val="39494016"/>
      </c:barChart>
      <c:catAx>
        <c:axId val="39475840"/>
        <c:scaling>
          <c:orientation val="minMax"/>
        </c:scaling>
        <c:delete val="0"/>
        <c:axPos val="b"/>
        <c:majorTickMark val="out"/>
        <c:minorTickMark val="none"/>
        <c:tickLblPos val="nextTo"/>
        <c:crossAx val="39494016"/>
        <c:crosses val="autoZero"/>
        <c:auto val="1"/>
        <c:lblAlgn val="ctr"/>
        <c:lblOffset val="100"/>
        <c:noMultiLvlLbl val="0"/>
      </c:catAx>
      <c:valAx>
        <c:axId val="39494016"/>
        <c:scaling>
          <c:orientation val="minMax"/>
          <c:max val="43"/>
          <c:min val="0"/>
        </c:scaling>
        <c:delete val="0"/>
        <c:axPos val="l"/>
        <c:majorGridlines/>
        <c:numFmt formatCode="General" sourceLinked="1"/>
        <c:majorTickMark val="out"/>
        <c:minorTickMark val="none"/>
        <c:tickLblPos val="nextTo"/>
        <c:crossAx val="39475840"/>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47AEB8-61E4-46E1-8592-61CE0049523A}" type="datetimeFigureOut">
              <a:rPr lang="en-US" smtClean="0"/>
              <a:t>6/11/2014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DA7E2B-C228-4584-8606-3C2021F67752}" type="slidenum">
              <a:rPr lang="en-US" smtClean="0"/>
              <a:t>‹#›</a:t>
            </a:fld>
            <a:endParaRPr lang="en-US"/>
          </a:p>
        </p:txBody>
      </p:sp>
    </p:spTree>
    <p:extLst>
      <p:ext uri="{BB962C8B-B14F-4D97-AF65-F5344CB8AC3E}">
        <p14:creationId xmlns:p14="http://schemas.microsoft.com/office/powerpoint/2010/main" val="24101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D5345-CAFF-40AA-9C0B-E8DC81DD2E0A}" type="slidenum">
              <a:rPr lang="en-US"/>
              <a:pPr/>
              <a:t>2</a:t>
            </a:fld>
            <a:endParaRPr lang="en-US" dirty="0"/>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4FE7D2-58A8-4501-B799-F13D9942AA63}"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297E3-DD8F-4674-93A6-B4B05CACBE5E}" type="slidenum">
              <a:rPr lang="en-US" smtClean="0"/>
              <a:t>‹#›</a:t>
            </a:fld>
            <a:endParaRPr lang="en-US"/>
          </a:p>
        </p:txBody>
      </p:sp>
    </p:spTree>
    <p:extLst>
      <p:ext uri="{BB962C8B-B14F-4D97-AF65-F5344CB8AC3E}">
        <p14:creationId xmlns:p14="http://schemas.microsoft.com/office/powerpoint/2010/main" val="425454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FE7D2-58A8-4501-B799-F13D9942AA63}"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297E3-DD8F-4674-93A6-B4B05CACBE5E}" type="slidenum">
              <a:rPr lang="en-US" smtClean="0"/>
              <a:t>‹#›</a:t>
            </a:fld>
            <a:endParaRPr lang="en-US"/>
          </a:p>
        </p:txBody>
      </p:sp>
    </p:spTree>
    <p:extLst>
      <p:ext uri="{BB962C8B-B14F-4D97-AF65-F5344CB8AC3E}">
        <p14:creationId xmlns:p14="http://schemas.microsoft.com/office/powerpoint/2010/main" val="233781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FE7D2-58A8-4501-B799-F13D9942AA63}"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297E3-DD8F-4674-93A6-B4B05CACBE5E}" type="slidenum">
              <a:rPr lang="en-US" smtClean="0"/>
              <a:t>‹#›</a:t>
            </a:fld>
            <a:endParaRPr lang="en-US"/>
          </a:p>
        </p:txBody>
      </p:sp>
    </p:spTree>
    <p:extLst>
      <p:ext uri="{BB962C8B-B14F-4D97-AF65-F5344CB8AC3E}">
        <p14:creationId xmlns:p14="http://schemas.microsoft.com/office/powerpoint/2010/main" val="162799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FE7D2-58A8-4501-B799-F13D9942AA63}"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297E3-DD8F-4674-93A6-B4B05CACBE5E}" type="slidenum">
              <a:rPr lang="en-US" smtClean="0"/>
              <a:t>‹#›</a:t>
            </a:fld>
            <a:endParaRPr lang="en-US"/>
          </a:p>
        </p:txBody>
      </p:sp>
    </p:spTree>
    <p:extLst>
      <p:ext uri="{BB962C8B-B14F-4D97-AF65-F5344CB8AC3E}">
        <p14:creationId xmlns:p14="http://schemas.microsoft.com/office/powerpoint/2010/main" val="1215007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4FE7D2-58A8-4501-B799-F13D9942AA63}"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297E3-DD8F-4674-93A6-B4B05CACBE5E}" type="slidenum">
              <a:rPr lang="en-US" smtClean="0"/>
              <a:t>‹#›</a:t>
            </a:fld>
            <a:endParaRPr lang="en-US"/>
          </a:p>
        </p:txBody>
      </p:sp>
    </p:spTree>
    <p:extLst>
      <p:ext uri="{BB962C8B-B14F-4D97-AF65-F5344CB8AC3E}">
        <p14:creationId xmlns:p14="http://schemas.microsoft.com/office/powerpoint/2010/main" val="11384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4FE7D2-58A8-4501-B799-F13D9942AA63}"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297E3-DD8F-4674-93A6-B4B05CACBE5E}" type="slidenum">
              <a:rPr lang="en-US" smtClean="0"/>
              <a:t>‹#›</a:t>
            </a:fld>
            <a:endParaRPr lang="en-US"/>
          </a:p>
        </p:txBody>
      </p:sp>
    </p:spTree>
    <p:extLst>
      <p:ext uri="{BB962C8B-B14F-4D97-AF65-F5344CB8AC3E}">
        <p14:creationId xmlns:p14="http://schemas.microsoft.com/office/powerpoint/2010/main" val="338482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4FE7D2-58A8-4501-B799-F13D9942AA63}" type="datetimeFigureOut">
              <a:rPr lang="en-US" smtClean="0"/>
              <a:t>6/11/2014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297E3-DD8F-4674-93A6-B4B05CACBE5E}" type="slidenum">
              <a:rPr lang="en-US" smtClean="0"/>
              <a:t>‹#›</a:t>
            </a:fld>
            <a:endParaRPr lang="en-US"/>
          </a:p>
        </p:txBody>
      </p:sp>
    </p:spTree>
    <p:extLst>
      <p:ext uri="{BB962C8B-B14F-4D97-AF65-F5344CB8AC3E}">
        <p14:creationId xmlns:p14="http://schemas.microsoft.com/office/powerpoint/2010/main" val="197078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4FE7D2-58A8-4501-B799-F13D9942AA63}" type="datetimeFigureOut">
              <a:rPr lang="en-US" smtClean="0"/>
              <a:t>6/11/2014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297E3-DD8F-4674-93A6-B4B05CACBE5E}" type="slidenum">
              <a:rPr lang="en-US" smtClean="0"/>
              <a:t>‹#›</a:t>
            </a:fld>
            <a:endParaRPr lang="en-US"/>
          </a:p>
        </p:txBody>
      </p:sp>
    </p:spTree>
    <p:extLst>
      <p:ext uri="{BB962C8B-B14F-4D97-AF65-F5344CB8AC3E}">
        <p14:creationId xmlns:p14="http://schemas.microsoft.com/office/powerpoint/2010/main" val="12047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FE7D2-58A8-4501-B799-F13D9942AA63}" type="datetimeFigureOut">
              <a:rPr lang="en-US" smtClean="0"/>
              <a:t>6/11/2014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F297E3-DD8F-4674-93A6-B4B05CACBE5E}" type="slidenum">
              <a:rPr lang="en-US" smtClean="0"/>
              <a:t>‹#›</a:t>
            </a:fld>
            <a:endParaRPr lang="en-US"/>
          </a:p>
        </p:txBody>
      </p:sp>
    </p:spTree>
    <p:extLst>
      <p:ext uri="{BB962C8B-B14F-4D97-AF65-F5344CB8AC3E}">
        <p14:creationId xmlns:p14="http://schemas.microsoft.com/office/powerpoint/2010/main" val="374910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FE7D2-58A8-4501-B799-F13D9942AA63}"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297E3-DD8F-4674-93A6-B4B05CACBE5E}" type="slidenum">
              <a:rPr lang="en-US" smtClean="0"/>
              <a:t>‹#›</a:t>
            </a:fld>
            <a:endParaRPr lang="en-US"/>
          </a:p>
        </p:txBody>
      </p:sp>
    </p:spTree>
    <p:extLst>
      <p:ext uri="{BB962C8B-B14F-4D97-AF65-F5344CB8AC3E}">
        <p14:creationId xmlns:p14="http://schemas.microsoft.com/office/powerpoint/2010/main" val="99103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FE7D2-58A8-4501-B799-F13D9942AA63}"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297E3-DD8F-4674-93A6-B4B05CACBE5E}" type="slidenum">
              <a:rPr lang="en-US" smtClean="0"/>
              <a:t>‹#›</a:t>
            </a:fld>
            <a:endParaRPr lang="en-US"/>
          </a:p>
        </p:txBody>
      </p:sp>
    </p:spTree>
    <p:extLst>
      <p:ext uri="{BB962C8B-B14F-4D97-AF65-F5344CB8AC3E}">
        <p14:creationId xmlns:p14="http://schemas.microsoft.com/office/powerpoint/2010/main" val="396856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FE7D2-58A8-4501-B799-F13D9942AA63}" type="datetimeFigureOut">
              <a:rPr lang="en-US" smtClean="0"/>
              <a:t>6/11/2014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297E3-DD8F-4674-93A6-B4B05CACBE5E}" type="slidenum">
              <a:rPr lang="en-US" smtClean="0"/>
              <a:t>‹#›</a:t>
            </a:fld>
            <a:endParaRPr lang="en-US"/>
          </a:p>
        </p:txBody>
      </p:sp>
    </p:spTree>
    <p:extLst>
      <p:ext uri="{BB962C8B-B14F-4D97-AF65-F5344CB8AC3E}">
        <p14:creationId xmlns:p14="http://schemas.microsoft.com/office/powerpoint/2010/main" val="120120343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b="1" dirty="0" smtClean="0"/>
              <a:t>2013-2014</a:t>
            </a:r>
          </a:p>
          <a:p>
            <a:r>
              <a:rPr lang="en-US" b="1" dirty="0" smtClean="0"/>
              <a:t>Year in Review</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58784"/>
            <a:ext cx="7896795" cy="1905000"/>
          </a:xfrm>
          <a:prstGeom prst="rect">
            <a:avLst/>
          </a:prstGeom>
        </p:spPr>
      </p:pic>
    </p:spTree>
    <p:extLst>
      <p:ext uri="{BB962C8B-B14F-4D97-AF65-F5344CB8AC3E}">
        <p14:creationId xmlns:p14="http://schemas.microsoft.com/office/powerpoint/2010/main" val="3868968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 Vaccine Clinics</a:t>
            </a:r>
            <a:endParaRPr lang="en-US" dirty="0"/>
          </a:p>
        </p:txBody>
      </p:sp>
      <p:sp>
        <p:nvSpPr>
          <p:cNvPr id="4" name="Content Placeholder 3"/>
          <p:cNvSpPr>
            <a:spLocks noGrp="1"/>
          </p:cNvSpPr>
          <p:nvPr>
            <p:ph sz="half" idx="1"/>
          </p:nvPr>
        </p:nvSpPr>
        <p:spPr>
          <a:xfrm>
            <a:off x="304800" y="1600200"/>
            <a:ext cx="4038600" cy="4525963"/>
          </a:xfrm>
        </p:spPr>
        <p:txBody>
          <a:bodyPr/>
          <a:lstStyle/>
          <a:p>
            <a:pPr marL="0" indent="0" algn="ctr">
              <a:buNone/>
            </a:pPr>
            <a:r>
              <a:rPr lang="en-US" b="1" dirty="0" smtClean="0"/>
              <a:t>2013-2014</a:t>
            </a:r>
          </a:p>
          <a:p>
            <a:pPr marL="0" indent="0" algn="ctr">
              <a:buNone/>
            </a:pPr>
            <a:r>
              <a:rPr lang="en-US" b="1" dirty="0" smtClean="0"/>
              <a:t>Worked with vendor</a:t>
            </a:r>
            <a:br>
              <a:rPr lang="en-US" b="1" dirty="0" smtClean="0"/>
            </a:br>
            <a:r>
              <a:rPr lang="en-US" b="1" dirty="0" smtClean="0"/>
              <a:t> “Get a Flu Shot”  </a:t>
            </a:r>
          </a:p>
          <a:p>
            <a:pPr marL="0" indent="0">
              <a:buNone/>
            </a:pPr>
            <a:endParaRPr lang="en-US" dirty="0"/>
          </a:p>
          <a:p>
            <a:pPr marL="0" indent="0" algn="ctr">
              <a:buNone/>
            </a:pPr>
            <a:r>
              <a:rPr lang="en-US" b="1" dirty="0" smtClean="0"/>
              <a:t>6 Clinics </a:t>
            </a:r>
          </a:p>
          <a:p>
            <a:pPr marL="0" indent="0" algn="ctr">
              <a:buNone/>
            </a:pPr>
            <a:r>
              <a:rPr lang="en-US" b="1" dirty="0" smtClean="0"/>
              <a:t>650 Vaccines</a:t>
            </a:r>
          </a:p>
          <a:p>
            <a:pPr marL="0" indent="0" algn="ctr">
              <a:buNone/>
            </a:pPr>
            <a:r>
              <a:rPr lang="en-US" b="1" dirty="0" smtClean="0"/>
              <a:t>Billed through Insurance</a:t>
            </a:r>
          </a:p>
          <a:p>
            <a:pPr marL="0" indent="0" algn="ctr">
              <a:buNone/>
            </a:pPr>
            <a:r>
              <a:rPr lang="en-US" b="1" dirty="0" smtClean="0"/>
              <a:t>(saved the Trust $16,500)</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34000" y="1295400"/>
            <a:ext cx="28575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9436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5913911"/>
            <a:ext cx="4114800" cy="646331"/>
          </a:xfrm>
          <a:prstGeom prst="rect">
            <a:avLst/>
          </a:prstGeom>
          <a:noFill/>
        </p:spPr>
        <p:txBody>
          <a:bodyPr wrap="square" rtlCol="0">
            <a:spAutoFit/>
          </a:bodyPr>
          <a:lstStyle/>
          <a:p>
            <a:pPr algn="ctr"/>
            <a:r>
              <a:rPr lang="en-US" b="1" i="1" dirty="0" smtClean="0">
                <a:solidFill>
                  <a:schemeClr val="accent1">
                    <a:lumMod val="75000"/>
                  </a:schemeClr>
                </a:solidFill>
              </a:rPr>
              <a:t>“Been </a:t>
            </a:r>
            <a:r>
              <a:rPr lang="en-US" b="1" i="1" dirty="0">
                <a:solidFill>
                  <a:schemeClr val="accent1">
                    <a:lumMod val="75000"/>
                  </a:schemeClr>
                </a:solidFill>
              </a:rPr>
              <a:t>getting the free flu shots for </a:t>
            </a:r>
            <a:r>
              <a:rPr lang="en-US" b="1" i="1" dirty="0" smtClean="0">
                <a:solidFill>
                  <a:schemeClr val="accent1">
                    <a:lumMod val="75000"/>
                  </a:schemeClr>
                </a:solidFill>
              </a:rPr>
              <a:t/>
            </a:r>
            <a:br>
              <a:rPr lang="en-US" b="1" i="1" dirty="0" smtClean="0">
                <a:solidFill>
                  <a:schemeClr val="accent1">
                    <a:lumMod val="75000"/>
                  </a:schemeClr>
                </a:solidFill>
              </a:rPr>
            </a:br>
            <a:r>
              <a:rPr lang="en-US" b="1" i="1" dirty="0" smtClean="0">
                <a:solidFill>
                  <a:schemeClr val="accent1">
                    <a:lumMod val="75000"/>
                  </a:schemeClr>
                </a:solidFill>
              </a:rPr>
              <a:t>4 </a:t>
            </a:r>
            <a:r>
              <a:rPr lang="en-US" b="1" i="1" dirty="0">
                <a:solidFill>
                  <a:schemeClr val="accent1">
                    <a:lumMod val="75000"/>
                  </a:schemeClr>
                </a:solidFill>
              </a:rPr>
              <a:t>years now and no </a:t>
            </a:r>
            <a:r>
              <a:rPr lang="en-US" b="1" i="1" dirty="0" smtClean="0">
                <a:solidFill>
                  <a:schemeClr val="accent1">
                    <a:lumMod val="75000"/>
                  </a:schemeClr>
                </a:solidFill>
              </a:rPr>
              <a:t>flu”!</a:t>
            </a:r>
            <a:endParaRPr lang="en-US" b="1" i="1" dirty="0">
              <a:solidFill>
                <a:schemeClr val="accent1">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24610043"/>
              </p:ext>
            </p:extLst>
          </p:nvPr>
        </p:nvGraphicFramePr>
        <p:xfrm>
          <a:off x="4495800" y="4512227"/>
          <a:ext cx="4419600" cy="1402080"/>
        </p:xfrm>
        <a:graphic>
          <a:graphicData uri="http://schemas.openxmlformats.org/drawingml/2006/table">
            <a:tbl>
              <a:tblPr/>
              <a:tblGrid>
                <a:gridCol w="2209800"/>
                <a:gridCol w="2209800"/>
              </a:tblGrid>
              <a:tr h="578724">
                <a:tc>
                  <a:txBody>
                    <a:bodyPr/>
                    <a:lstStyle/>
                    <a:p>
                      <a:r>
                        <a:rPr lang="en-US" sz="1600" b="1" dirty="0">
                          <a:solidFill>
                            <a:schemeClr val="accent1">
                              <a:lumMod val="75000"/>
                            </a:schemeClr>
                          </a:solidFill>
                        </a:rPr>
                        <a:t>Received a FREE flu shot and did not get the flu this year </a:t>
                      </a:r>
                    </a:p>
                  </a:txBody>
                  <a:tcPr anchor="ctr">
                    <a:lnL>
                      <a:noFill/>
                    </a:lnL>
                    <a:lnR>
                      <a:noFill/>
                    </a:lnR>
                    <a:lnT>
                      <a:noFill/>
                    </a:lnT>
                    <a:lnB>
                      <a:noFill/>
                    </a:lnB>
                  </a:tcPr>
                </a:tc>
                <a:tc>
                  <a:txBody>
                    <a:bodyPr/>
                    <a:lstStyle/>
                    <a:p>
                      <a:r>
                        <a:rPr lang="en-US" sz="1600" b="1" dirty="0" smtClean="0">
                          <a:solidFill>
                            <a:schemeClr val="accent1">
                              <a:lumMod val="75000"/>
                            </a:schemeClr>
                          </a:solidFill>
                        </a:rPr>
                        <a:t>49.07%</a:t>
                      </a:r>
                      <a:r>
                        <a:rPr lang="en-US" sz="1600" b="1" baseline="0" dirty="0" smtClean="0">
                          <a:solidFill>
                            <a:schemeClr val="accent1">
                              <a:lumMod val="75000"/>
                            </a:schemeClr>
                          </a:solidFill>
                        </a:rPr>
                        <a:t>         </a:t>
                      </a:r>
                      <a:r>
                        <a:rPr lang="en-US" sz="1600" b="1" dirty="0" smtClean="0">
                          <a:solidFill>
                            <a:schemeClr val="accent1">
                              <a:lumMod val="75000"/>
                            </a:schemeClr>
                          </a:solidFill>
                        </a:rPr>
                        <a:t>132 </a:t>
                      </a:r>
                      <a:endParaRPr lang="en-US" sz="1600" b="1" dirty="0">
                        <a:solidFill>
                          <a:schemeClr val="accent1">
                            <a:lumMod val="75000"/>
                          </a:schemeClr>
                        </a:solidFill>
                      </a:endParaRPr>
                    </a:p>
                  </a:txBody>
                  <a:tcPr anchor="ctr">
                    <a:lnL>
                      <a:noFill/>
                    </a:lnL>
                    <a:lnR>
                      <a:noFill/>
                    </a:lnR>
                    <a:lnT>
                      <a:noFill/>
                    </a:lnT>
                    <a:lnB>
                      <a:noFill/>
                    </a:lnB>
                  </a:tcPr>
                </a:tc>
              </a:tr>
              <a:tr h="578724">
                <a:tc>
                  <a:txBody>
                    <a:bodyPr/>
                    <a:lstStyle/>
                    <a:p>
                      <a:r>
                        <a:rPr lang="en-US" sz="1600" b="1" dirty="0" smtClean="0">
                          <a:solidFill>
                            <a:schemeClr val="accent1">
                              <a:lumMod val="75000"/>
                            </a:schemeClr>
                          </a:solidFill>
                        </a:rPr>
                        <a:t>Fewer </a:t>
                      </a:r>
                      <a:r>
                        <a:rPr lang="en-US" sz="1600" b="1" dirty="0">
                          <a:solidFill>
                            <a:schemeClr val="accent1">
                              <a:lumMod val="75000"/>
                            </a:schemeClr>
                          </a:solidFill>
                        </a:rPr>
                        <a:t>sick days this year </a:t>
                      </a:r>
                    </a:p>
                  </a:txBody>
                  <a:tcPr anchor="ctr">
                    <a:lnL>
                      <a:noFill/>
                    </a:lnL>
                    <a:lnR>
                      <a:noFill/>
                    </a:lnR>
                    <a:lnT>
                      <a:noFill/>
                    </a:lnT>
                    <a:lnB>
                      <a:noFill/>
                    </a:lnB>
                  </a:tcPr>
                </a:tc>
                <a:tc>
                  <a:txBody>
                    <a:bodyPr/>
                    <a:lstStyle/>
                    <a:p>
                      <a:r>
                        <a:rPr lang="en-US" sz="1600" b="1" dirty="0" smtClean="0">
                          <a:solidFill>
                            <a:schemeClr val="accent1">
                              <a:lumMod val="75000"/>
                            </a:schemeClr>
                          </a:solidFill>
                        </a:rPr>
                        <a:t>24.16%</a:t>
                      </a:r>
                      <a:r>
                        <a:rPr lang="en-US" sz="1600" b="1" baseline="0" dirty="0" smtClean="0">
                          <a:solidFill>
                            <a:schemeClr val="accent1">
                              <a:lumMod val="75000"/>
                            </a:schemeClr>
                          </a:solidFill>
                        </a:rPr>
                        <a:t>            </a:t>
                      </a:r>
                      <a:r>
                        <a:rPr lang="en-US" sz="1600" b="1" dirty="0" smtClean="0">
                          <a:solidFill>
                            <a:schemeClr val="accent1">
                              <a:lumMod val="75000"/>
                            </a:schemeClr>
                          </a:solidFill>
                        </a:rPr>
                        <a:t>65</a:t>
                      </a:r>
                      <a:endParaRPr lang="en-US" sz="1600" b="1" dirty="0">
                        <a:solidFill>
                          <a:schemeClr val="accent1">
                            <a:lumMod val="75000"/>
                          </a:schemeClr>
                        </a:solidFill>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28196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31-Day Eat Smart Nutrition Challenge	</a:t>
            </a:r>
            <a:endParaRPr lang="en-US" dirty="0"/>
          </a:p>
        </p:txBody>
      </p:sp>
      <p:sp>
        <p:nvSpPr>
          <p:cNvPr id="3" name="Content Placeholder 2"/>
          <p:cNvSpPr>
            <a:spLocks noGrp="1"/>
          </p:cNvSpPr>
          <p:nvPr>
            <p:ph sz="half" idx="1"/>
          </p:nvPr>
        </p:nvSpPr>
        <p:spPr>
          <a:xfrm>
            <a:off x="457200" y="1676400"/>
            <a:ext cx="4724400" cy="2590800"/>
          </a:xfrm>
        </p:spPr>
        <p:txBody>
          <a:bodyPr>
            <a:normAutofit fontScale="85000" lnSpcReduction="10000"/>
          </a:bodyPr>
          <a:lstStyle/>
          <a:p>
            <a:r>
              <a:rPr lang="en-US" dirty="0" smtClean="0"/>
              <a:t>A different healthy eating challenge every day throughout the month of  March (National Nutrition Month).  </a:t>
            </a:r>
            <a:br>
              <a:rPr lang="en-US" dirty="0" smtClean="0"/>
            </a:br>
            <a:endParaRPr lang="en-US" dirty="0" smtClean="0"/>
          </a:p>
          <a:p>
            <a:r>
              <a:rPr lang="en-US" dirty="0" smtClean="0"/>
              <a:t>Participants:  165</a:t>
            </a:r>
            <a:br>
              <a:rPr lang="en-US" dirty="0" smtClean="0"/>
            </a:br>
            <a:endParaRPr lang="en-US" dirty="0" smtClean="0"/>
          </a:p>
          <a:p>
            <a:endParaRPr lang="en-US" dirty="0"/>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169084"/>
            <a:ext cx="3289950" cy="3787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5958" y="5392733"/>
            <a:ext cx="7315200" cy="923330"/>
          </a:xfrm>
          <a:prstGeom prst="rect">
            <a:avLst/>
          </a:prstGeom>
          <a:noFill/>
        </p:spPr>
        <p:txBody>
          <a:bodyPr wrap="square" rtlCol="0">
            <a:spAutoFit/>
          </a:bodyPr>
          <a:lstStyle/>
          <a:p>
            <a:pPr algn="ctr"/>
            <a:r>
              <a:rPr lang="en-US" b="1" i="1" dirty="0" smtClean="0"/>
              <a:t>“I </a:t>
            </a:r>
            <a:r>
              <a:rPr lang="en-US" b="1" i="1" dirty="0"/>
              <a:t>drink more water and have added more fiber to my diet. My blood pressure is lower and so is my </a:t>
            </a:r>
            <a:r>
              <a:rPr lang="en-US" b="1" i="1" dirty="0" smtClean="0"/>
              <a:t>cholesterol </a:t>
            </a:r>
            <a:r>
              <a:rPr lang="en-US" b="1" i="1" dirty="0"/>
              <a:t>because I eat healthier. I use salad plates for my dinner meal and pack a healthy </a:t>
            </a:r>
            <a:r>
              <a:rPr lang="en-US" b="1" i="1" dirty="0" smtClean="0"/>
              <a:t>lunch”.</a:t>
            </a:r>
            <a:endParaRPr lang="en-US" b="1" i="1" dirty="0"/>
          </a:p>
        </p:txBody>
      </p:sp>
    </p:spTree>
    <p:extLst>
      <p:ext uri="{BB962C8B-B14F-4D97-AF65-F5344CB8AC3E}">
        <p14:creationId xmlns:p14="http://schemas.microsoft.com/office/powerpoint/2010/main" val="2054383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90800"/>
            <a:ext cx="7772400" cy="2971800"/>
          </a:xfrm>
        </p:spPr>
        <p:txBody>
          <a:bodyPr>
            <a:normAutofit lnSpcReduction="10000"/>
          </a:bodyPr>
          <a:lstStyle/>
          <a:p>
            <a:pPr lvl="0"/>
            <a:r>
              <a:rPr lang="en-US" b="1" dirty="0"/>
              <a:t>The Wellness Challenge</a:t>
            </a:r>
            <a:r>
              <a:rPr lang="en-US" dirty="0"/>
              <a:t> </a:t>
            </a:r>
            <a:r>
              <a:rPr lang="en-US" b="1" dirty="0" smtClean="0"/>
              <a:t>2013</a:t>
            </a:r>
            <a:endParaRPr lang="en-US" dirty="0" smtClean="0"/>
          </a:p>
          <a:p>
            <a:pPr lvl="1"/>
            <a:r>
              <a:rPr lang="en-US" b="1" dirty="0" smtClean="0"/>
              <a:t>180 </a:t>
            </a:r>
            <a:r>
              <a:rPr lang="en-US" dirty="0"/>
              <a:t>Earned an incentive in Program Period </a:t>
            </a:r>
            <a:r>
              <a:rPr lang="en-US" dirty="0" smtClean="0"/>
              <a:t>II</a:t>
            </a:r>
            <a:br>
              <a:rPr lang="en-US" dirty="0" smtClean="0"/>
            </a:br>
            <a:endParaRPr lang="en-US" dirty="0" smtClean="0"/>
          </a:p>
          <a:p>
            <a:pPr lvl="0"/>
            <a:r>
              <a:rPr lang="en-US" b="1" dirty="0" smtClean="0"/>
              <a:t>The Wellness Challenge</a:t>
            </a:r>
            <a:r>
              <a:rPr lang="en-US" dirty="0" smtClean="0"/>
              <a:t> </a:t>
            </a:r>
            <a:r>
              <a:rPr lang="en-US" b="1" dirty="0" smtClean="0"/>
              <a:t>2014</a:t>
            </a:r>
          </a:p>
          <a:p>
            <a:pPr lvl="1"/>
            <a:r>
              <a:rPr lang="en-US" b="1" dirty="0" smtClean="0"/>
              <a:t>205</a:t>
            </a:r>
            <a:r>
              <a:rPr lang="en-US" dirty="0" smtClean="0"/>
              <a:t> enrolled</a:t>
            </a:r>
          </a:p>
          <a:p>
            <a:pPr lvl="1"/>
            <a:r>
              <a:rPr lang="en-US" dirty="0" smtClean="0"/>
              <a:t>1</a:t>
            </a:r>
            <a:r>
              <a:rPr lang="en-US" baseline="30000" dirty="0" smtClean="0"/>
              <a:t>st</a:t>
            </a:r>
            <a:r>
              <a:rPr lang="en-US" dirty="0" smtClean="0"/>
              <a:t> Qtr. Lottery-95 eligible for lottery drawing</a:t>
            </a:r>
          </a:p>
          <a:p>
            <a:pPr lvl="1"/>
            <a:r>
              <a:rPr lang="en-US" dirty="0" smtClean="0"/>
              <a:t>20 reward cards distributed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7158" y="762000"/>
            <a:ext cx="4845442" cy="1437481"/>
          </a:xfr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542" y="1524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5486400"/>
            <a:ext cx="8001000" cy="1200329"/>
          </a:xfrm>
          <a:prstGeom prst="rect">
            <a:avLst/>
          </a:prstGeom>
          <a:noFill/>
        </p:spPr>
        <p:txBody>
          <a:bodyPr wrap="square" rtlCol="0">
            <a:spAutoFit/>
          </a:bodyPr>
          <a:lstStyle/>
          <a:p>
            <a:pPr algn="ctr"/>
            <a:r>
              <a:rPr lang="en-US" b="1" i="1" dirty="0" smtClean="0"/>
              <a:t>“I </a:t>
            </a:r>
            <a:r>
              <a:rPr lang="en-US" b="1" i="1" dirty="0"/>
              <a:t>used to eat everything in sight. I learned about fruits and veggies and now it is so easy to eat them all day long. The Wellness Challenge taught me healthy habits and now it just has become a way of life for me</a:t>
            </a:r>
            <a:r>
              <a:rPr lang="en-US" b="1" i="1" dirty="0" smtClean="0"/>
              <a:t>.</a:t>
            </a:r>
            <a:br>
              <a:rPr lang="en-US" b="1" i="1" dirty="0" smtClean="0"/>
            </a:br>
            <a:r>
              <a:rPr lang="en-US" b="1" i="1" dirty="0" smtClean="0"/>
              <a:t> </a:t>
            </a:r>
            <a:r>
              <a:rPr lang="en-US" b="1" i="1" dirty="0"/>
              <a:t>I am so </a:t>
            </a:r>
            <a:r>
              <a:rPr lang="en-US" b="1" i="1" dirty="0" smtClean="0"/>
              <a:t>happy”!!!!</a:t>
            </a:r>
            <a:endParaRPr lang="en-US" b="1" i="1" dirty="0"/>
          </a:p>
        </p:txBody>
      </p:sp>
    </p:spTree>
    <p:extLst>
      <p:ext uri="{BB962C8B-B14F-4D97-AF65-F5344CB8AC3E}">
        <p14:creationId xmlns:p14="http://schemas.microsoft.com/office/powerpoint/2010/main" val="1833913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Weight Watchers at Work</a:t>
            </a:r>
            <a:endParaRPr lang="en-US" dirty="0"/>
          </a:p>
        </p:txBody>
      </p:sp>
      <p:sp>
        <p:nvSpPr>
          <p:cNvPr id="5" name="Content Placeholder 4"/>
          <p:cNvSpPr>
            <a:spLocks noGrp="1"/>
          </p:cNvSpPr>
          <p:nvPr>
            <p:ph sz="half" idx="1"/>
          </p:nvPr>
        </p:nvSpPr>
        <p:spPr>
          <a:xfrm>
            <a:off x="381000" y="2284772"/>
            <a:ext cx="4724400" cy="3559114"/>
          </a:xfrm>
        </p:spPr>
        <p:txBody>
          <a:bodyPr>
            <a:normAutofit/>
          </a:bodyPr>
          <a:lstStyle/>
          <a:p>
            <a:pPr marL="0" indent="0" algn="ctr">
              <a:buNone/>
            </a:pPr>
            <a:r>
              <a:rPr lang="en-US" b="1" dirty="0" smtClean="0"/>
              <a:t>Weight Loss</a:t>
            </a:r>
            <a:r>
              <a:rPr lang="en-US" dirty="0" smtClean="0"/>
              <a:t/>
            </a:r>
            <a:br>
              <a:rPr lang="en-US" dirty="0" smtClean="0"/>
            </a:br>
            <a:r>
              <a:rPr lang="en-US" dirty="0" smtClean="0"/>
              <a:t>                                   </a:t>
            </a:r>
            <a:r>
              <a:rPr lang="en-US" u="sng" dirty="0" smtClean="0"/>
              <a:t>2013-2014</a:t>
            </a:r>
          </a:p>
          <a:p>
            <a:r>
              <a:rPr lang="en-US" dirty="0" smtClean="0"/>
              <a:t>Garfield		      100 lbs.</a:t>
            </a:r>
          </a:p>
          <a:p>
            <a:r>
              <a:rPr lang="en-US" dirty="0" smtClean="0"/>
              <a:t>Silver Lake                 150 lbs.</a:t>
            </a:r>
          </a:p>
          <a:p>
            <a:r>
              <a:rPr lang="en-US" dirty="0" smtClean="0"/>
              <a:t>CRC			</a:t>
            </a:r>
            <a:r>
              <a:rPr lang="en-US" u="sng" dirty="0" smtClean="0"/>
              <a:t>      408 lbs.</a:t>
            </a:r>
            <a:r>
              <a:rPr lang="en-US" dirty="0" smtClean="0"/>
              <a:t/>
            </a:r>
            <a:br>
              <a:rPr lang="en-US" dirty="0" smtClean="0"/>
            </a:br>
            <a:endParaRPr lang="en-US" dirty="0" smtClean="0"/>
          </a:p>
          <a:p>
            <a:pPr marL="0" indent="0">
              <a:buNone/>
            </a:pPr>
            <a:r>
              <a:rPr lang="en-US" b="1" dirty="0" smtClean="0"/>
              <a:t>Total Weight Loss         658 lbs.</a:t>
            </a:r>
            <a:endParaRPr lang="en-US" b="1"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96420" y="1371600"/>
            <a:ext cx="2991840" cy="224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09209\AppData\Local\Microsoft\Windows\Temporary Internet Files\Content.Outlook\K0T343X6\IMG_20140111_1511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063" y="4089564"/>
            <a:ext cx="1676277" cy="223503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09209\AppData\Local\Microsoft\Windows\Temporary Internet Files\Content.Outlook\K0T343X6\IMG_20140609_0856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4064329"/>
            <a:ext cx="1695203" cy="22602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05400" y="6368143"/>
            <a:ext cx="3962400" cy="369332"/>
          </a:xfrm>
          <a:prstGeom prst="rect">
            <a:avLst/>
          </a:prstGeom>
          <a:noFill/>
        </p:spPr>
        <p:txBody>
          <a:bodyPr wrap="square" rtlCol="0">
            <a:spAutoFit/>
          </a:bodyPr>
          <a:lstStyle/>
          <a:p>
            <a:r>
              <a:rPr lang="en-US" dirty="0" smtClean="0"/>
              <a:t>48 lbs. (and counting) and a new belt</a:t>
            </a:r>
            <a:r>
              <a:rPr lang="en-US" dirty="0" smtClean="0">
                <a:sym typeface="Wingdings" panose="05000000000000000000" pitchFamily="2" charset="2"/>
              </a:rPr>
              <a:t></a:t>
            </a:r>
            <a:endParaRPr lang="en-US"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951662"/>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484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0" y="381000"/>
            <a:ext cx="5257800" cy="1143000"/>
          </a:xfrm>
        </p:spPr>
        <p:txBody>
          <a:bodyPr>
            <a:normAutofit fontScale="90000"/>
          </a:bodyPr>
          <a:lstStyle/>
          <a:p>
            <a:r>
              <a:rPr lang="en-US" dirty="0" smtClean="0"/>
              <a:t>Cultivating Resilience </a:t>
            </a:r>
            <a:br>
              <a:rPr lang="en-US" dirty="0" smtClean="0"/>
            </a:br>
            <a:r>
              <a:rPr lang="en-US" dirty="0" smtClean="0"/>
              <a:t>Stress Management</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09600" y="304800"/>
            <a:ext cx="3103839" cy="296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a:xfrm>
            <a:off x="4114800" y="1801804"/>
            <a:ext cx="4876800" cy="4141796"/>
          </a:xfrm>
        </p:spPr>
        <p:txBody>
          <a:bodyPr>
            <a:normAutofit fontScale="85000" lnSpcReduction="20000"/>
          </a:bodyPr>
          <a:lstStyle/>
          <a:p>
            <a:r>
              <a:rPr lang="en-US" sz="1900" dirty="0"/>
              <a:t>3</a:t>
            </a:r>
            <a:r>
              <a:rPr lang="en-US" sz="1900" dirty="0" smtClean="0"/>
              <a:t>-hour workshop</a:t>
            </a:r>
            <a:endParaRPr lang="en-US" sz="1900" dirty="0"/>
          </a:p>
          <a:p>
            <a:pPr lvl="1"/>
            <a:r>
              <a:rPr lang="en-US" sz="1900" dirty="0" smtClean="0"/>
              <a:t>35 attendees</a:t>
            </a:r>
          </a:p>
          <a:p>
            <a:pPr lvl="1"/>
            <a:r>
              <a:rPr lang="en-US" sz="1900" dirty="0" smtClean="0"/>
              <a:t>Insights</a:t>
            </a:r>
          </a:p>
          <a:p>
            <a:pPr lvl="2"/>
            <a:r>
              <a:rPr lang="en-US" sz="1900" dirty="0" smtClean="0"/>
              <a:t>Physiology of Stress</a:t>
            </a:r>
          </a:p>
          <a:p>
            <a:pPr lvl="2"/>
            <a:r>
              <a:rPr lang="en-US" sz="1900" dirty="0" smtClean="0"/>
              <a:t>Cognitive Behavior (Mind over Mind)</a:t>
            </a:r>
          </a:p>
          <a:p>
            <a:pPr lvl="2"/>
            <a:r>
              <a:rPr lang="en-US" sz="1900" dirty="0" smtClean="0"/>
              <a:t>How and why we react and respond the way we do to stress</a:t>
            </a:r>
          </a:p>
          <a:p>
            <a:pPr lvl="2"/>
            <a:r>
              <a:rPr lang="en-US" sz="1900" dirty="0" smtClean="0"/>
              <a:t>Stress vs. Stressor</a:t>
            </a:r>
          </a:p>
          <a:p>
            <a:pPr lvl="1"/>
            <a:r>
              <a:rPr lang="en-US" sz="1900" dirty="0" smtClean="0"/>
              <a:t>Skills</a:t>
            </a:r>
          </a:p>
          <a:p>
            <a:pPr lvl="2"/>
            <a:r>
              <a:rPr lang="en-US" sz="1900" dirty="0" smtClean="0"/>
              <a:t>Cognitive Behavior</a:t>
            </a:r>
          </a:p>
          <a:p>
            <a:pPr lvl="2"/>
            <a:r>
              <a:rPr lang="en-US" sz="1900" dirty="0" smtClean="0"/>
              <a:t>Mindfulness</a:t>
            </a:r>
          </a:p>
          <a:p>
            <a:pPr lvl="2"/>
            <a:r>
              <a:rPr lang="en-US" sz="1900" dirty="0" smtClean="0"/>
              <a:t>Deep Breathing</a:t>
            </a:r>
          </a:p>
          <a:p>
            <a:pPr lvl="2"/>
            <a:r>
              <a:rPr lang="en-US" sz="1900" dirty="0" smtClean="0"/>
              <a:t>Relaxation Techniques</a:t>
            </a:r>
          </a:p>
          <a:p>
            <a:pPr lvl="2"/>
            <a:r>
              <a:rPr lang="en-US" sz="1900" dirty="0" smtClean="0"/>
              <a:t>Emotional Awareness</a:t>
            </a:r>
          </a:p>
          <a:p>
            <a:pPr lvl="2"/>
            <a:r>
              <a:rPr lang="en-US" sz="1900" dirty="0" smtClean="0"/>
              <a:t>Wellness Wheel as a tool for more work/life balance</a:t>
            </a:r>
          </a:p>
          <a:p>
            <a:pPr lvl="2"/>
            <a:endParaRPr lang="en-US" dirty="0" smtClean="0"/>
          </a:p>
          <a:p>
            <a:pPr lvl="2"/>
            <a:endParaRPr lang="en-US" dirty="0" smtClean="0"/>
          </a:p>
        </p:txBody>
      </p:sp>
      <p:sp>
        <p:nvSpPr>
          <p:cNvPr id="6" name="TextBox 5"/>
          <p:cNvSpPr txBox="1"/>
          <p:nvPr/>
        </p:nvSpPr>
        <p:spPr>
          <a:xfrm>
            <a:off x="152400" y="3645693"/>
            <a:ext cx="4455226" cy="2308324"/>
          </a:xfrm>
          <a:prstGeom prst="rect">
            <a:avLst/>
          </a:prstGeom>
          <a:noFill/>
        </p:spPr>
        <p:txBody>
          <a:bodyPr wrap="square" rtlCol="0">
            <a:spAutoFit/>
          </a:bodyPr>
          <a:lstStyle/>
          <a:p>
            <a:pPr algn="ctr"/>
            <a:r>
              <a:rPr lang="en-US" b="1" i="1" dirty="0" smtClean="0"/>
              <a:t>“I </a:t>
            </a:r>
            <a:r>
              <a:rPr lang="en-US" b="1" i="1" dirty="0"/>
              <a:t>love the idea of Cultivating Resilience because it changes "stress" for me. </a:t>
            </a:r>
            <a:r>
              <a:rPr lang="en-US" b="1" i="1" dirty="0" smtClean="0"/>
              <a:t/>
            </a:r>
            <a:br>
              <a:rPr lang="en-US" b="1" i="1" dirty="0" smtClean="0"/>
            </a:br>
            <a:r>
              <a:rPr lang="en-US" b="1" i="1" dirty="0" smtClean="0"/>
              <a:t>I appreciate </a:t>
            </a:r>
            <a:r>
              <a:rPr lang="en-US" b="1" i="1" dirty="0"/>
              <a:t>the idea that I am in control not "stress." The Wellness Wheel is a tool that I will refer to. </a:t>
            </a:r>
            <a:r>
              <a:rPr lang="en-US" b="1" i="1" dirty="0" smtClean="0"/>
              <a:t>Deep </a:t>
            </a:r>
            <a:r>
              <a:rPr lang="en-US" b="1" i="1" dirty="0"/>
              <a:t>breathing is a tool that I will integrate into my daily world as well. And lastly, being MINDFUL in what I do. </a:t>
            </a:r>
            <a:r>
              <a:rPr lang="en-US" b="1" i="1" dirty="0" smtClean="0"/>
              <a:t/>
            </a:r>
            <a:br>
              <a:rPr lang="en-US" b="1" i="1" dirty="0" smtClean="0"/>
            </a:br>
            <a:r>
              <a:rPr lang="en-US" b="1" i="1" dirty="0" smtClean="0"/>
              <a:t>That </a:t>
            </a:r>
            <a:r>
              <a:rPr lang="en-US" b="1" i="1" dirty="0"/>
              <a:t>is </a:t>
            </a:r>
            <a:r>
              <a:rPr lang="en-US" b="1" i="1" dirty="0" smtClean="0"/>
              <a:t>huge”! </a:t>
            </a:r>
            <a:endParaRPr lang="en-US" b="1" i="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954017"/>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407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Wellness Wednesday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43000"/>
            <a:ext cx="6838950" cy="3324225"/>
          </a:xfrm>
          <a:prstGeom prst="rect">
            <a:avLst/>
          </a:prstGeom>
        </p:spPr>
      </p:pic>
      <p:sp>
        <p:nvSpPr>
          <p:cNvPr id="6" name="TextBox 5"/>
          <p:cNvSpPr txBox="1"/>
          <p:nvPr/>
        </p:nvSpPr>
        <p:spPr>
          <a:xfrm>
            <a:off x="3190875" y="4489779"/>
            <a:ext cx="3048000" cy="369332"/>
          </a:xfrm>
          <a:prstGeom prst="rect">
            <a:avLst/>
          </a:prstGeom>
          <a:noFill/>
        </p:spPr>
        <p:txBody>
          <a:bodyPr wrap="square" rtlCol="0">
            <a:spAutoFit/>
          </a:bodyPr>
          <a:lstStyle/>
          <a:p>
            <a:r>
              <a:rPr lang="en-US" dirty="0" smtClean="0"/>
              <a:t>Average Clicks per week = 350</a:t>
            </a:r>
            <a:endParaRPr lang="en-US" dirty="0"/>
          </a:p>
        </p:txBody>
      </p:sp>
      <p:sp>
        <p:nvSpPr>
          <p:cNvPr id="7" name="TextBox 6"/>
          <p:cNvSpPr txBox="1"/>
          <p:nvPr/>
        </p:nvSpPr>
        <p:spPr>
          <a:xfrm>
            <a:off x="609600" y="4953000"/>
            <a:ext cx="7848600" cy="923330"/>
          </a:xfrm>
          <a:prstGeom prst="rect">
            <a:avLst/>
          </a:prstGeom>
          <a:noFill/>
        </p:spPr>
        <p:txBody>
          <a:bodyPr wrap="square" rtlCol="0">
            <a:spAutoFit/>
          </a:bodyPr>
          <a:lstStyle/>
          <a:p>
            <a:pPr algn="ctr"/>
            <a:r>
              <a:rPr lang="en-US" b="1" i="1" dirty="0" smtClean="0">
                <a:effectLst/>
              </a:rPr>
              <a:t>“I  regularly read the Wednesday Wellness newsletter because I know it is only one page. It is great information each week. Continue to keep it short. I do enjoy seeing the inspirational stories of district staff”.</a:t>
            </a:r>
            <a:endParaRPr lang="en-US" b="1" i="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9436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660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Wellness Teams</a:t>
            </a:r>
            <a:endParaRPr lang="en-US" dirty="0"/>
          </a:p>
        </p:txBody>
      </p:sp>
      <p:sp>
        <p:nvSpPr>
          <p:cNvPr id="3" name="Content Placeholder 2"/>
          <p:cNvSpPr>
            <a:spLocks noGrp="1"/>
          </p:cNvSpPr>
          <p:nvPr>
            <p:ph sz="half" idx="1"/>
          </p:nvPr>
        </p:nvSpPr>
        <p:spPr>
          <a:xfrm>
            <a:off x="457200" y="1219200"/>
            <a:ext cx="6096000" cy="3198057"/>
          </a:xfrm>
        </p:spPr>
        <p:txBody>
          <a:bodyPr>
            <a:normAutofit fontScale="62500" lnSpcReduction="20000"/>
          </a:bodyPr>
          <a:lstStyle/>
          <a:p>
            <a:r>
              <a:rPr lang="en-US" b="1" dirty="0" smtClean="0"/>
              <a:t>Wellness Team Scorecard</a:t>
            </a:r>
          </a:p>
          <a:p>
            <a:pPr lvl="1"/>
            <a:r>
              <a:rPr lang="en-US" dirty="0" smtClean="0"/>
              <a:t>Wellness Grant Dollars</a:t>
            </a:r>
          </a:p>
          <a:p>
            <a:pPr lvl="2"/>
            <a:r>
              <a:rPr lang="en-US" dirty="0" smtClean="0"/>
              <a:t>Lowell:  $500</a:t>
            </a:r>
          </a:p>
          <a:p>
            <a:pPr lvl="3"/>
            <a:r>
              <a:rPr lang="en-US" dirty="0" smtClean="0"/>
              <a:t>Walk Across America</a:t>
            </a:r>
          </a:p>
          <a:p>
            <a:pPr lvl="2"/>
            <a:r>
              <a:rPr lang="en-US" dirty="0" smtClean="0"/>
              <a:t>Monroe:  $500</a:t>
            </a:r>
          </a:p>
          <a:p>
            <a:pPr lvl="3"/>
            <a:r>
              <a:rPr lang="en-US" dirty="0" smtClean="0"/>
              <a:t>Stress Management Lending Library and Healthy Nutrition/Cooking class</a:t>
            </a:r>
          </a:p>
          <a:p>
            <a:pPr lvl="2"/>
            <a:r>
              <a:rPr lang="en-US" dirty="0" smtClean="0"/>
              <a:t>Whittier:  $225</a:t>
            </a:r>
          </a:p>
          <a:p>
            <a:pPr lvl="3"/>
            <a:r>
              <a:rPr lang="en-US" dirty="0" smtClean="0"/>
              <a:t>Healthy Snacks Class</a:t>
            </a:r>
          </a:p>
          <a:p>
            <a:pPr lvl="2"/>
            <a:r>
              <a:rPr lang="en-US" dirty="0" smtClean="0"/>
              <a:t>Port Gardner:  $250</a:t>
            </a:r>
          </a:p>
          <a:p>
            <a:pPr lvl="3"/>
            <a:r>
              <a:rPr lang="en-US" dirty="0" err="1" smtClean="0"/>
              <a:t>Squords</a:t>
            </a:r>
            <a:endParaRPr lang="en-US" dirty="0" smtClean="0"/>
          </a:p>
          <a:p>
            <a:pPr lvl="3"/>
            <a:r>
              <a:rPr lang="en-US" dirty="0" smtClean="0"/>
              <a:t>Healthy Nutrition Class</a:t>
            </a:r>
          </a:p>
          <a:p>
            <a:pPr lvl="1"/>
            <a:endParaRPr lang="en-US" dirty="0" smtClean="0"/>
          </a:p>
          <a:p>
            <a:pPr lvl="2"/>
            <a:endParaRPr lang="en-US" dirty="0" smtClean="0"/>
          </a:p>
          <a:p>
            <a:r>
              <a:rPr lang="en-US" b="1" dirty="0" smtClean="0"/>
              <a:t>Wellness Team Recognition Event</a:t>
            </a:r>
            <a:endParaRPr lang="en-US" dirty="0"/>
          </a:p>
          <a:p>
            <a:pPr lvl="1"/>
            <a:r>
              <a:rPr lang="en-US" dirty="0" smtClean="0"/>
              <a:t>25 attendees</a:t>
            </a:r>
          </a:p>
          <a:p>
            <a:pPr lvl="1"/>
            <a:endParaRPr lang="en-US" dirty="0"/>
          </a:p>
        </p:txBody>
      </p:sp>
      <p:pic>
        <p:nvPicPr>
          <p:cNvPr id="7171" name="Picture 3" descr="C:\Users\09209\AppData\Local\Microsoft\Windows\Temporary Internet Files\Content.Outlook\K0T343X6\IMG_20140527_154654_7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5605" y="228600"/>
            <a:ext cx="1928906" cy="34217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09209\AppData\Local\Microsoft\Windows\Temporary Internet Files\Content.Outlook\K0T343X6\IMG_20140527_154712_8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6681" y="3733800"/>
            <a:ext cx="3463456" cy="195243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478977"/>
            <a:ext cx="2799174" cy="210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9436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668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74638"/>
            <a:ext cx="4648200" cy="1143000"/>
          </a:xfrm>
        </p:spPr>
        <p:txBody>
          <a:bodyPr>
            <a:normAutofit fontScale="90000"/>
          </a:bodyPr>
          <a:lstStyle/>
          <a:p>
            <a:r>
              <a:rPr lang="en-US" dirty="0" smtClean="0"/>
              <a:t>Community Resource Center	</a:t>
            </a:r>
            <a:endParaRPr lang="en-US" dirty="0"/>
          </a:p>
        </p:txBody>
      </p:sp>
      <p:sp>
        <p:nvSpPr>
          <p:cNvPr id="3" name="Content Placeholder 2"/>
          <p:cNvSpPr>
            <a:spLocks noGrp="1"/>
          </p:cNvSpPr>
          <p:nvPr>
            <p:ph sz="half" idx="1"/>
          </p:nvPr>
        </p:nvSpPr>
        <p:spPr>
          <a:xfrm>
            <a:off x="228600" y="762000"/>
            <a:ext cx="3657600" cy="5181600"/>
          </a:xfrm>
        </p:spPr>
        <p:txBody>
          <a:bodyPr>
            <a:noAutofit/>
          </a:bodyPr>
          <a:lstStyle/>
          <a:p>
            <a:r>
              <a:rPr lang="en-US" sz="1600" dirty="0" smtClean="0"/>
              <a:t>Started a Wellness Team with 10 members who meet every other month to plan “Wellness Wednesday” and other health related activities for the CRC.</a:t>
            </a:r>
            <a:br>
              <a:rPr lang="en-US" sz="1600" dirty="0" smtClean="0"/>
            </a:br>
            <a:endParaRPr lang="en-US" sz="1600" dirty="0" smtClean="0"/>
          </a:p>
          <a:p>
            <a:r>
              <a:rPr lang="en-US" sz="1600" dirty="0" smtClean="0"/>
              <a:t>Wellness Wednesdays:  Every other month with a focus on health related themes.  Healthy Pot-Luck, and health related activity at each department.  </a:t>
            </a:r>
            <a:br>
              <a:rPr lang="en-US" sz="1600" dirty="0" smtClean="0"/>
            </a:br>
            <a:endParaRPr lang="en-US" sz="1600" dirty="0" smtClean="0"/>
          </a:p>
          <a:p>
            <a:r>
              <a:rPr lang="en-US" sz="1600" dirty="0" smtClean="0"/>
              <a:t>CRC Wellness Room has over 35 users.  Use is increasing each month.  Last month over 295 visits by CRC staff.  </a:t>
            </a:r>
            <a:br>
              <a:rPr lang="en-US" sz="1600" dirty="0" smtClean="0"/>
            </a:br>
            <a:endParaRPr lang="en-US" sz="1600" dirty="0" smtClean="0"/>
          </a:p>
          <a:p>
            <a:r>
              <a:rPr lang="en-US" sz="1600" dirty="0" smtClean="0"/>
              <a:t>Walking Groups</a:t>
            </a:r>
            <a:br>
              <a:rPr lang="en-US" sz="1600" dirty="0" smtClean="0"/>
            </a:br>
            <a:endParaRPr lang="en-US" sz="1600" dirty="0" smtClean="0"/>
          </a:p>
          <a:p>
            <a:r>
              <a:rPr lang="en-US" sz="1600" dirty="0" smtClean="0"/>
              <a:t>Very little elevator use</a:t>
            </a:r>
            <a:r>
              <a:rPr lang="en-US" sz="1600" dirty="0" smtClean="0">
                <a:sym typeface="Wingdings" panose="05000000000000000000" pitchFamily="2" charset="2"/>
              </a:rPr>
              <a:t>.  </a:t>
            </a:r>
            <a:endParaRPr lang="en-US" sz="1600" dirty="0"/>
          </a:p>
        </p:txBody>
      </p:sp>
      <p:pic>
        <p:nvPicPr>
          <p:cNvPr id="8195" name="Picture 3" descr="C:\Users\09209\Desktop\CR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752600"/>
            <a:ext cx="492074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918" y="59436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415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76" y="1371600"/>
            <a:ext cx="7391400" cy="442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57200" y="533400"/>
            <a:ext cx="8229600" cy="884238"/>
          </a:xfrm>
        </p:spPr>
        <p:txBody>
          <a:bodyPr>
            <a:normAutofit fontScale="90000"/>
          </a:bodyPr>
          <a:lstStyle/>
          <a:p>
            <a:r>
              <a:rPr lang="en-US" dirty="0" smtClean="0"/>
              <a:t>Health Improvements Self-Reported</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294" y="29687"/>
            <a:ext cx="2980706" cy="71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6019800"/>
            <a:ext cx="8229600" cy="646331"/>
          </a:xfrm>
          <a:prstGeom prst="rect">
            <a:avLst/>
          </a:prstGeom>
          <a:noFill/>
        </p:spPr>
        <p:txBody>
          <a:bodyPr wrap="square" rtlCol="0">
            <a:spAutoFit/>
          </a:bodyPr>
          <a:lstStyle/>
          <a:p>
            <a:pPr algn="ctr"/>
            <a:r>
              <a:rPr lang="en-US" b="1" i="1" dirty="0" smtClean="0"/>
              <a:t>“Less </a:t>
            </a:r>
            <a:r>
              <a:rPr lang="en-US" b="1" i="1" dirty="0"/>
              <a:t>medication needed for high blood pressure and high cholesterol. I am now in the habit of exercising every day and if I miss getting my exercise in, I feel </a:t>
            </a:r>
            <a:r>
              <a:rPr lang="en-US" b="1" i="1" dirty="0" smtClean="0"/>
              <a:t>bad”.</a:t>
            </a:r>
            <a:endParaRPr lang="en-US" b="1" i="1" dirty="0"/>
          </a:p>
        </p:txBody>
      </p:sp>
    </p:spTree>
    <p:extLst>
      <p:ext uri="{BB962C8B-B14F-4D97-AF65-F5344CB8AC3E}">
        <p14:creationId xmlns:p14="http://schemas.microsoft.com/office/powerpoint/2010/main" val="946914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1000" y="4574900"/>
            <a:ext cx="8513618" cy="1569660"/>
          </a:xfrm>
          <a:prstGeom prst="rect">
            <a:avLst/>
          </a:prstGeom>
          <a:noFill/>
        </p:spPr>
        <p:txBody>
          <a:bodyPr wrap="square" rtlCol="0">
            <a:spAutoFit/>
          </a:bodyPr>
          <a:lstStyle/>
          <a:p>
            <a:pPr algn="ctr"/>
            <a:r>
              <a:rPr lang="en-US" sz="1600" i="1" dirty="0"/>
              <a:t>The mission of the </a:t>
            </a:r>
            <a:r>
              <a:rPr lang="en-US" sz="1600" i="1" dirty="0" smtClean="0"/>
              <a:t>employee Wellness </a:t>
            </a:r>
            <a:r>
              <a:rPr lang="en-US" sz="1600" i="1" dirty="0"/>
              <a:t>Program is...."to create a culture of wellness by promoting opportunities that enhance the overall health and quality of life for all district staff". </a:t>
            </a:r>
            <a:r>
              <a:rPr lang="en-US" sz="1600" i="1" dirty="0" smtClean="0"/>
              <a:t/>
            </a:r>
            <a:br>
              <a:rPr lang="en-US" sz="1600" i="1" dirty="0" smtClean="0"/>
            </a:br>
            <a:r>
              <a:rPr lang="en-US" sz="1600" i="1" dirty="0" smtClean="0"/>
              <a:t/>
            </a:r>
            <a:br>
              <a:rPr lang="en-US" sz="1600" i="1" dirty="0" smtClean="0"/>
            </a:br>
            <a:r>
              <a:rPr lang="en-US" sz="1600" i="1" dirty="0" smtClean="0"/>
              <a:t>From </a:t>
            </a:r>
            <a:r>
              <a:rPr lang="en-US" sz="1600" i="1" dirty="0"/>
              <a:t>your experience and the experience you have witnessed with your colleagues in our </a:t>
            </a:r>
            <a:r>
              <a:rPr lang="en-US" sz="1600" i="1" dirty="0" smtClean="0"/>
              <a:t>district</a:t>
            </a:r>
            <a:r>
              <a:rPr lang="en-US" sz="1600" i="1" dirty="0"/>
              <a:t>, to what degree do you feel our employee wellness program is meeting this vision. </a:t>
            </a:r>
          </a:p>
          <a:p>
            <a:endParaRPr lang="en-US" sz="1600" dirty="0"/>
          </a:p>
        </p:txBody>
      </p:sp>
      <p:sp>
        <p:nvSpPr>
          <p:cNvPr id="2" name="Title 1"/>
          <p:cNvSpPr>
            <a:spLocks noGrp="1"/>
          </p:cNvSpPr>
          <p:nvPr>
            <p:ph type="title"/>
          </p:nvPr>
        </p:nvSpPr>
        <p:spPr>
          <a:xfrm>
            <a:off x="5867400" y="1219200"/>
            <a:ext cx="3124200" cy="715962"/>
          </a:xfrm>
        </p:spPr>
        <p:txBody>
          <a:bodyPr>
            <a:normAutofit fontScale="90000"/>
          </a:bodyPr>
          <a:lstStyle/>
          <a:p>
            <a:r>
              <a:rPr lang="en-US" dirty="0" smtClean="0"/>
              <a:t> Wellness Culture</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139" y="59436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hart 5"/>
          <p:cNvGraphicFramePr>
            <a:graphicFrameLocks/>
          </p:cNvGraphicFramePr>
          <p:nvPr>
            <p:extLst>
              <p:ext uri="{D42A27DB-BD31-4B8C-83A1-F6EECF244321}">
                <p14:modId xmlns:p14="http://schemas.microsoft.com/office/powerpoint/2010/main" val="510167042"/>
              </p:ext>
            </p:extLst>
          </p:nvPr>
        </p:nvGraphicFramePr>
        <p:xfrm>
          <a:off x="609600" y="304800"/>
          <a:ext cx="57912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2317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4" name="Rectangle 4"/>
          <p:cNvSpPr>
            <a:spLocks noGrp="1" noChangeArrowheads="1"/>
          </p:cNvSpPr>
          <p:nvPr>
            <p:ph type="title"/>
          </p:nvPr>
        </p:nvSpPr>
        <p:spPr>
          <a:xfrm>
            <a:off x="351073" y="583791"/>
            <a:ext cx="8686800" cy="841248"/>
          </a:xfrm>
          <a:ln>
            <a:noFill/>
          </a:ln>
        </p:spPr>
        <p:txBody>
          <a:bodyPr>
            <a:normAutofit fontScale="90000"/>
          </a:bodyPr>
          <a:lstStyle/>
          <a:p>
            <a:r>
              <a:rPr lang="en-US" sz="4400" dirty="0" smtClean="0"/>
              <a:t>Review of Program Goals  </a:t>
            </a:r>
            <a:r>
              <a:rPr lang="en-US" sz="2800" dirty="0"/>
              <a:t/>
            </a:r>
            <a:br>
              <a:rPr lang="en-US" sz="2800" dirty="0"/>
            </a:br>
            <a:endParaRPr lang="en-US" sz="2800" b="1" dirty="0">
              <a:solidFill>
                <a:srgbClr val="669900"/>
              </a:solidFill>
              <a:latin typeface="+mn-lt"/>
            </a:endParaRPr>
          </a:p>
        </p:txBody>
      </p:sp>
      <p:sp>
        <p:nvSpPr>
          <p:cNvPr id="343045" name="Rectangle 5"/>
          <p:cNvSpPr>
            <a:spLocks noGrp="1" noChangeArrowheads="1"/>
          </p:cNvSpPr>
          <p:nvPr>
            <p:ph sz="half" idx="1"/>
          </p:nvPr>
        </p:nvSpPr>
        <p:spPr>
          <a:xfrm>
            <a:off x="685800" y="1234663"/>
            <a:ext cx="3962400" cy="3657600"/>
          </a:xfrm>
        </p:spPr>
        <p:txBody>
          <a:bodyPr>
            <a:normAutofit/>
          </a:bodyPr>
          <a:lstStyle/>
          <a:p>
            <a:pPr marL="0" indent="0">
              <a:lnSpc>
                <a:spcPct val="90000"/>
              </a:lnSpc>
              <a:buNone/>
            </a:pPr>
            <a:r>
              <a:rPr lang="en-US" dirty="0" smtClean="0">
                <a:latin typeface="+mj-lt"/>
              </a:rPr>
              <a:t/>
            </a:r>
            <a:br>
              <a:rPr lang="en-US" dirty="0" smtClean="0">
                <a:latin typeface="+mj-lt"/>
              </a:rPr>
            </a:br>
            <a:r>
              <a:rPr lang="en-US" dirty="0" smtClean="0">
                <a:latin typeface="+mj-lt"/>
              </a:rPr>
              <a:t>We want district staff to:</a:t>
            </a:r>
          </a:p>
          <a:p>
            <a:pPr>
              <a:lnSpc>
                <a:spcPct val="90000"/>
              </a:lnSpc>
            </a:pPr>
            <a:r>
              <a:rPr lang="en-US" dirty="0" smtClean="0">
                <a:latin typeface="+mj-lt"/>
              </a:rPr>
              <a:t>Move More</a:t>
            </a:r>
            <a:endParaRPr lang="en-US" dirty="0">
              <a:latin typeface="+mj-lt"/>
            </a:endParaRPr>
          </a:p>
          <a:p>
            <a:pPr>
              <a:lnSpc>
                <a:spcPct val="90000"/>
              </a:lnSpc>
            </a:pPr>
            <a:r>
              <a:rPr lang="en-US" dirty="0">
                <a:latin typeface="+mj-lt"/>
              </a:rPr>
              <a:t>Eat </a:t>
            </a:r>
            <a:r>
              <a:rPr lang="en-US" dirty="0" smtClean="0">
                <a:latin typeface="+mj-lt"/>
              </a:rPr>
              <a:t>Smart</a:t>
            </a:r>
            <a:endParaRPr lang="en-US" dirty="0">
              <a:latin typeface="+mj-lt"/>
            </a:endParaRPr>
          </a:p>
          <a:p>
            <a:pPr>
              <a:lnSpc>
                <a:spcPct val="90000"/>
              </a:lnSpc>
            </a:pPr>
            <a:r>
              <a:rPr lang="en-US" dirty="0">
                <a:latin typeface="+mj-lt"/>
              </a:rPr>
              <a:t>Stress </a:t>
            </a:r>
            <a:r>
              <a:rPr lang="en-US" dirty="0" smtClean="0">
                <a:latin typeface="+mj-lt"/>
              </a:rPr>
              <a:t>Less</a:t>
            </a:r>
            <a:endParaRPr lang="en-US" dirty="0">
              <a:latin typeface="+mj-lt"/>
            </a:endParaRPr>
          </a:p>
          <a:p>
            <a:pPr>
              <a:lnSpc>
                <a:spcPct val="90000"/>
              </a:lnSpc>
            </a:pPr>
            <a:r>
              <a:rPr lang="en-US" dirty="0">
                <a:latin typeface="+mj-lt"/>
              </a:rPr>
              <a:t>Lose </a:t>
            </a:r>
            <a:r>
              <a:rPr lang="en-US" dirty="0" smtClean="0">
                <a:latin typeface="+mj-lt"/>
              </a:rPr>
              <a:t>Weight</a:t>
            </a:r>
          </a:p>
          <a:p>
            <a:pPr>
              <a:lnSpc>
                <a:spcPct val="90000"/>
              </a:lnSpc>
            </a:pPr>
            <a:r>
              <a:rPr lang="en-US" dirty="0" smtClean="0">
                <a:latin typeface="+mj-lt"/>
              </a:rPr>
              <a:t>Quit Smoking</a:t>
            </a:r>
            <a:endParaRPr lang="en-US" dirty="0">
              <a:latin typeface="+mj-lt"/>
            </a:endParaRPr>
          </a:p>
          <a:p>
            <a:pPr>
              <a:lnSpc>
                <a:spcPct val="90000"/>
              </a:lnSpc>
            </a:pPr>
            <a:endParaRPr lang="en-US" dirty="0"/>
          </a:p>
        </p:txBody>
      </p:sp>
      <p:sp>
        <p:nvSpPr>
          <p:cNvPr id="2" name="Content Placeholder 1"/>
          <p:cNvSpPr>
            <a:spLocks noGrp="1"/>
          </p:cNvSpPr>
          <p:nvPr>
            <p:ph sz="half" idx="2"/>
          </p:nvPr>
        </p:nvSpPr>
        <p:spPr>
          <a:xfrm>
            <a:off x="5148308" y="3276600"/>
            <a:ext cx="3505200" cy="1828800"/>
          </a:xfrm>
        </p:spPr>
        <p:txBody>
          <a:bodyPr>
            <a:normAutofit/>
          </a:bodyPr>
          <a:lstStyle/>
          <a:p>
            <a:pPr algn="ctr">
              <a:buFont typeface="Wingdings" pitchFamily="2" charset="2"/>
              <a:buChar char="ü"/>
            </a:pPr>
            <a:r>
              <a:rPr lang="en-US" sz="2000" b="1" dirty="0">
                <a:solidFill>
                  <a:schemeClr val="tx1"/>
                </a:solidFill>
              </a:rPr>
              <a:t>Health Awareness</a:t>
            </a:r>
          </a:p>
          <a:p>
            <a:pPr algn="ctr">
              <a:buFont typeface="Wingdings" pitchFamily="2" charset="2"/>
              <a:buChar char="ü"/>
            </a:pPr>
            <a:r>
              <a:rPr lang="en-US" sz="2000" b="1" dirty="0">
                <a:solidFill>
                  <a:schemeClr val="tx1"/>
                </a:solidFill>
              </a:rPr>
              <a:t>Health Education</a:t>
            </a:r>
          </a:p>
          <a:p>
            <a:pPr algn="ctr">
              <a:buFont typeface="Wingdings" pitchFamily="2" charset="2"/>
              <a:buChar char="ü"/>
            </a:pPr>
            <a:r>
              <a:rPr lang="en-US" sz="2000" b="1" dirty="0">
                <a:solidFill>
                  <a:schemeClr val="tx1"/>
                </a:solidFill>
              </a:rPr>
              <a:t>Health Promotion</a:t>
            </a:r>
          </a:p>
          <a:p>
            <a:endParaRPr lang="en-US" dirty="0"/>
          </a:p>
        </p:txBody>
      </p:sp>
      <p:sp>
        <p:nvSpPr>
          <p:cNvPr id="3" name="TextBox 2"/>
          <p:cNvSpPr txBox="1"/>
          <p:nvPr/>
        </p:nvSpPr>
        <p:spPr>
          <a:xfrm>
            <a:off x="4935319" y="1981200"/>
            <a:ext cx="3950970" cy="830997"/>
          </a:xfrm>
          <a:prstGeom prst="rect">
            <a:avLst/>
          </a:prstGeom>
          <a:noFill/>
        </p:spPr>
        <p:txBody>
          <a:bodyPr wrap="square" rtlCol="0">
            <a:spAutoFit/>
          </a:bodyPr>
          <a:lstStyle/>
          <a:p>
            <a:pPr algn="ctr"/>
            <a:r>
              <a:rPr lang="en-US" sz="2400" b="1" dirty="0" smtClean="0"/>
              <a:t>How do we accomplish these goals?  </a:t>
            </a:r>
            <a:endParaRPr lang="en-US" sz="24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07548"/>
            <a:ext cx="3487148" cy="84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419" y="4648200"/>
            <a:ext cx="38957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666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262247"/>
            <a:ext cx="2743200" cy="1066800"/>
          </a:xfrm>
        </p:spPr>
        <p:txBody>
          <a:bodyPr/>
          <a:lstStyle/>
          <a:p>
            <a:r>
              <a:rPr lang="en-US" dirty="0" smtClean="0"/>
              <a:t>Culture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303492734"/>
              </p:ext>
            </p:extLst>
          </p:nvPr>
        </p:nvGraphicFramePr>
        <p:xfrm>
          <a:off x="471177" y="1295400"/>
          <a:ext cx="8353736" cy="5105401"/>
        </p:xfrm>
        <a:graphic>
          <a:graphicData uri="http://schemas.openxmlformats.org/drawingml/2006/table">
            <a:tbl>
              <a:tblPr/>
              <a:tblGrid>
                <a:gridCol w="3618312"/>
                <a:gridCol w="1044009"/>
                <a:gridCol w="1044009"/>
                <a:gridCol w="1044009"/>
                <a:gridCol w="1603397"/>
              </a:tblGrid>
              <a:tr h="728308">
                <a:tc gridSpan="5">
                  <a:txBody>
                    <a:bodyPr/>
                    <a:lstStyle/>
                    <a:p>
                      <a:pPr algn="l" fontAlgn="ctr"/>
                      <a:r>
                        <a:rPr lang="en-US" sz="1200" b="1" i="0" u="none" strike="noStrike" dirty="0">
                          <a:effectLst/>
                          <a:latin typeface="Microsoft Sans Serif"/>
                        </a:rPr>
                        <a:t>2013-2014 Wellness Program Survey</a:t>
                      </a: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7699">
                <a:tc gridSpan="5">
                  <a:txBody>
                    <a:bodyPr/>
                    <a:lstStyle/>
                    <a:p>
                      <a:pPr algn="l" fontAlgn="ctr"/>
                      <a:r>
                        <a:rPr lang="en-US" sz="1000" b="1" i="0" u="none" strike="noStrike">
                          <a:effectLst/>
                          <a:latin typeface="Microsoft Sans Serif"/>
                        </a:rPr>
                        <a:t>The goal of the EPS Wellness Program is to "create a culture" of Wellness, since the inception of the Wellness Program do you agree or disagree with the following statement.  Please read the statements below and then rate all that apply.</a:t>
                      </a:r>
                    </a:p>
                  </a:txBody>
                  <a:tcPr marL="0" marR="0" marT="0" marB="0" anchor="ctr">
                    <a:lnL>
                      <a:noFill/>
                    </a:lnL>
                    <a:lnR>
                      <a:noFill/>
                    </a:lnR>
                    <a:lnT>
                      <a:noFill/>
                    </a:lnT>
                    <a:lnB>
                      <a:noFill/>
                    </a:lnB>
                    <a:solidFill>
                      <a:srgbClr val="DDDD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2484">
                <a:tc>
                  <a:txBody>
                    <a:bodyPr/>
                    <a:lstStyle/>
                    <a:p>
                      <a:pPr algn="l" fontAlgn="ctr"/>
                      <a:r>
                        <a:rPr lang="en-US" sz="1000" b="1" i="0" u="none" strike="noStrike">
                          <a:solidFill>
                            <a:srgbClr val="000000"/>
                          </a:solidFill>
                          <a:effectLst/>
                          <a:latin typeface="Microsoft Sans Serif"/>
                        </a:rPr>
                        <a:t>Answer Options</a:t>
                      </a:r>
                    </a:p>
                  </a:txBody>
                  <a:tcPr marL="0" marR="0" marT="0" marB="0" anchor="ctr">
                    <a:lnL>
                      <a:noFill/>
                    </a:lnL>
                    <a:lnR>
                      <a:noFill/>
                    </a:lnR>
                    <a:lnT>
                      <a:noFill/>
                    </a:lnT>
                    <a:lnB>
                      <a:noFill/>
                    </a:lnB>
                    <a:solidFill>
                      <a:srgbClr val="DEE9F7"/>
                    </a:solidFill>
                  </a:tcPr>
                </a:tc>
                <a:tc>
                  <a:txBody>
                    <a:bodyPr/>
                    <a:lstStyle/>
                    <a:p>
                      <a:pPr algn="ctr" fontAlgn="ctr"/>
                      <a:r>
                        <a:rPr lang="en-US" sz="1000" b="1" i="0" u="none" strike="noStrike">
                          <a:solidFill>
                            <a:srgbClr val="000000"/>
                          </a:solidFill>
                          <a:effectLst/>
                          <a:latin typeface="Microsoft Sans Serif"/>
                        </a:rPr>
                        <a:t>Do not agree</a:t>
                      </a:r>
                    </a:p>
                  </a:txBody>
                  <a:tcPr marL="0" marR="0" marT="0" marB="0" anchor="ctr">
                    <a:lnL>
                      <a:noFill/>
                    </a:lnL>
                    <a:lnR>
                      <a:noFill/>
                    </a:lnR>
                    <a:lnT>
                      <a:noFill/>
                    </a:lnT>
                    <a:lnB>
                      <a:noFill/>
                    </a:lnB>
                    <a:solidFill>
                      <a:srgbClr val="DEE9F7"/>
                    </a:solidFill>
                  </a:tcPr>
                </a:tc>
                <a:tc>
                  <a:txBody>
                    <a:bodyPr/>
                    <a:lstStyle/>
                    <a:p>
                      <a:pPr algn="ctr" fontAlgn="ctr"/>
                      <a:r>
                        <a:rPr lang="en-US" sz="1000" b="1" i="0" u="none" strike="noStrike">
                          <a:solidFill>
                            <a:srgbClr val="000000"/>
                          </a:solidFill>
                          <a:effectLst/>
                          <a:latin typeface="Microsoft Sans Serif"/>
                        </a:rPr>
                        <a:t>Agree somewhat</a:t>
                      </a:r>
                    </a:p>
                  </a:txBody>
                  <a:tcPr marL="0" marR="0" marT="0" marB="0" anchor="ctr">
                    <a:lnL>
                      <a:noFill/>
                    </a:lnL>
                    <a:lnR>
                      <a:noFill/>
                    </a:lnR>
                    <a:lnT>
                      <a:noFill/>
                    </a:lnT>
                    <a:lnB>
                      <a:noFill/>
                    </a:lnB>
                    <a:solidFill>
                      <a:srgbClr val="DEE9F7"/>
                    </a:solidFill>
                  </a:tcPr>
                </a:tc>
                <a:tc>
                  <a:txBody>
                    <a:bodyPr/>
                    <a:lstStyle/>
                    <a:p>
                      <a:pPr algn="ctr" fontAlgn="ctr"/>
                      <a:r>
                        <a:rPr lang="en-US" sz="1000" b="1" i="0" u="none" strike="noStrike">
                          <a:solidFill>
                            <a:srgbClr val="000000"/>
                          </a:solidFill>
                          <a:effectLst/>
                          <a:latin typeface="Microsoft Sans Serif"/>
                        </a:rPr>
                        <a:t>Strongly agree</a:t>
                      </a:r>
                    </a:p>
                  </a:txBody>
                  <a:tcPr marL="0" marR="0" marT="0" marB="0" anchor="ctr">
                    <a:lnL>
                      <a:noFill/>
                    </a:lnL>
                    <a:lnR>
                      <a:noFill/>
                    </a:lnR>
                    <a:lnT>
                      <a:noFill/>
                    </a:lnT>
                    <a:lnB>
                      <a:noFill/>
                    </a:lnB>
                    <a:solidFill>
                      <a:srgbClr val="DEE9F7"/>
                    </a:solidFill>
                  </a:tcPr>
                </a:tc>
                <a:tc>
                  <a:txBody>
                    <a:bodyPr/>
                    <a:lstStyle/>
                    <a:p>
                      <a:pPr algn="ctr" fontAlgn="ctr"/>
                      <a:r>
                        <a:rPr lang="en-US" sz="1000" b="1" i="0" u="none" strike="noStrike">
                          <a:solidFill>
                            <a:srgbClr val="000000"/>
                          </a:solidFill>
                          <a:effectLst/>
                          <a:latin typeface="Microsoft Sans Serif"/>
                        </a:rPr>
                        <a:t>Response Count</a:t>
                      </a:r>
                    </a:p>
                  </a:txBody>
                  <a:tcPr marL="0" marR="0" marT="0" marB="0" anchor="ctr">
                    <a:lnL>
                      <a:noFill/>
                    </a:lnL>
                    <a:lnR>
                      <a:noFill/>
                    </a:lnR>
                    <a:lnT>
                      <a:noFill/>
                    </a:lnT>
                    <a:lnB>
                      <a:noFill/>
                    </a:lnB>
                    <a:solidFill>
                      <a:srgbClr val="CDD8E6"/>
                    </a:solidFill>
                  </a:tcPr>
                </a:tc>
              </a:tr>
              <a:tr h="497986">
                <a:tc>
                  <a:txBody>
                    <a:bodyPr/>
                    <a:lstStyle/>
                    <a:p>
                      <a:pPr algn="l" fontAlgn="b"/>
                      <a:r>
                        <a:rPr lang="en-US" sz="1000" b="0" i="0" u="none" strike="noStrike">
                          <a:effectLst/>
                          <a:latin typeface="Microsoft Sans Serif"/>
                        </a:rPr>
                        <a:t>I notice that my colleagues and I are more conscientious about our health.</a:t>
                      </a:r>
                    </a:p>
                  </a:txBody>
                  <a:tcPr marL="0" marR="0" marT="0" marB="0" anchor="b">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22</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165</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138</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325</a:t>
                      </a:r>
                    </a:p>
                  </a:txBody>
                  <a:tcPr marL="0" marR="0" marT="0" marB="0" anchor="ctr">
                    <a:lnL>
                      <a:noFill/>
                    </a:lnL>
                    <a:lnR>
                      <a:noFill/>
                    </a:lnR>
                    <a:lnT>
                      <a:noFill/>
                    </a:lnT>
                    <a:lnB>
                      <a:noFill/>
                    </a:lnB>
                    <a:solidFill>
                      <a:srgbClr val="DEE9F7"/>
                    </a:solidFill>
                  </a:tcPr>
                </a:tc>
              </a:tr>
              <a:tr h="497986">
                <a:tc>
                  <a:txBody>
                    <a:bodyPr/>
                    <a:lstStyle/>
                    <a:p>
                      <a:pPr algn="l" fontAlgn="b"/>
                      <a:r>
                        <a:rPr lang="en-US" sz="1000" b="0" i="0" u="none" strike="noStrike">
                          <a:effectLst/>
                          <a:latin typeface="Microsoft Sans Serif"/>
                        </a:rPr>
                        <a:t>Wellness Program activities have helped to create a greater sense of camaraderie at my workplace.</a:t>
                      </a:r>
                    </a:p>
                  </a:txBody>
                  <a:tcPr marL="0" marR="0" marT="0" marB="0" anchor="b">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41</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167</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112</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320</a:t>
                      </a:r>
                    </a:p>
                  </a:txBody>
                  <a:tcPr marL="0" marR="0" marT="0" marB="0" anchor="ctr">
                    <a:lnL>
                      <a:noFill/>
                    </a:lnL>
                    <a:lnR>
                      <a:noFill/>
                    </a:lnR>
                    <a:lnT>
                      <a:noFill/>
                    </a:lnT>
                    <a:lnB>
                      <a:noFill/>
                    </a:lnB>
                    <a:solidFill>
                      <a:srgbClr val="DEE9F7"/>
                    </a:solidFill>
                  </a:tcPr>
                </a:tc>
              </a:tr>
              <a:tr h="497986">
                <a:tc>
                  <a:txBody>
                    <a:bodyPr/>
                    <a:lstStyle/>
                    <a:p>
                      <a:pPr algn="l" fontAlgn="b"/>
                      <a:r>
                        <a:rPr lang="en-US" sz="1000" b="0" i="0" u="none" strike="noStrike">
                          <a:effectLst/>
                          <a:latin typeface="Microsoft Sans Serif"/>
                        </a:rPr>
                        <a:t>There is more conversation at work about health and wellness topics.</a:t>
                      </a:r>
                    </a:p>
                  </a:txBody>
                  <a:tcPr marL="0" marR="0" marT="0" marB="0" anchor="b">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41</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146</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136</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323</a:t>
                      </a:r>
                    </a:p>
                  </a:txBody>
                  <a:tcPr marL="0" marR="0" marT="0" marB="0" anchor="ctr">
                    <a:lnL>
                      <a:noFill/>
                    </a:lnL>
                    <a:lnR>
                      <a:noFill/>
                    </a:lnR>
                    <a:lnT>
                      <a:noFill/>
                    </a:lnT>
                    <a:lnB>
                      <a:noFill/>
                    </a:lnB>
                    <a:solidFill>
                      <a:srgbClr val="DEE9F7"/>
                    </a:solidFill>
                  </a:tcPr>
                </a:tc>
              </a:tr>
              <a:tr h="497986">
                <a:tc>
                  <a:txBody>
                    <a:bodyPr/>
                    <a:lstStyle/>
                    <a:p>
                      <a:pPr algn="l" fontAlgn="b"/>
                      <a:r>
                        <a:rPr lang="en-US" sz="1000" b="0" i="0" u="none" strike="noStrike">
                          <a:effectLst/>
                          <a:latin typeface="Microsoft Sans Serif"/>
                        </a:rPr>
                        <a:t>We offer healthier food options at staff meetings and gatherings.</a:t>
                      </a:r>
                    </a:p>
                  </a:txBody>
                  <a:tcPr marL="0" marR="0" marT="0" marB="0" anchor="b">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62</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154</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106</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322</a:t>
                      </a:r>
                    </a:p>
                  </a:txBody>
                  <a:tcPr marL="0" marR="0" marT="0" marB="0" anchor="ctr">
                    <a:lnL>
                      <a:noFill/>
                    </a:lnL>
                    <a:lnR>
                      <a:noFill/>
                    </a:lnR>
                    <a:lnT>
                      <a:noFill/>
                    </a:lnT>
                    <a:lnB>
                      <a:noFill/>
                    </a:lnB>
                    <a:solidFill>
                      <a:srgbClr val="DEE9F7"/>
                    </a:solidFill>
                  </a:tcPr>
                </a:tc>
              </a:tr>
              <a:tr h="746980">
                <a:tc>
                  <a:txBody>
                    <a:bodyPr/>
                    <a:lstStyle/>
                    <a:p>
                      <a:pPr algn="l" fontAlgn="b"/>
                      <a:r>
                        <a:rPr lang="en-US" sz="1000" b="0" i="0" u="none" strike="noStrike">
                          <a:effectLst/>
                          <a:latin typeface="Microsoft Sans Serif"/>
                        </a:rPr>
                        <a:t>Having a district wellness program in place makes me feel that my health is an important priority of district leadership.</a:t>
                      </a:r>
                    </a:p>
                  </a:txBody>
                  <a:tcPr marL="0" marR="0" marT="0" marB="0" anchor="b">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24</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103</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199</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326</a:t>
                      </a:r>
                    </a:p>
                  </a:txBody>
                  <a:tcPr marL="0" marR="0" marT="0" marB="0" anchor="ctr">
                    <a:lnL>
                      <a:noFill/>
                    </a:lnL>
                    <a:lnR>
                      <a:noFill/>
                    </a:lnR>
                    <a:lnT>
                      <a:noFill/>
                    </a:lnT>
                    <a:lnB>
                      <a:noFill/>
                    </a:lnB>
                    <a:solidFill>
                      <a:srgbClr val="DEE9F7"/>
                    </a:solidFill>
                  </a:tcPr>
                </a:tc>
              </a:tr>
              <a:tr h="497986">
                <a:tc>
                  <a:txBody>
                    <a:bodyPr/>
                    <a:lstStyle/>
                    <a:p>
                      <a:pPr algn="l" fontAlgn="b"/>
                      <a:r>
                        <a:rPr lang="en-US" sz="1000" b="0" i="0" u="none" strike="noStrike">
                          <a:effectLst/>
                          <a:latin typeface="Microsoft Sans Serif"/>
                        </a:rPr>
                        <a:t>Seeing district  leadership involved in wellness activities inspires and motivates me to participate too.</a:t>
                      </a:r>
                    </a:p>
                  </a:txBody>
                  <a:tcPr marL="0" marR="0" marT="0" marB="0" anchor="b">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63</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149</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a:effectLst/>
                          <a:latin typeface="Microsoft Sans Serif"/>
                        </a:rPr>
                        <a:t>113</a:t>
                      </a:r>
                    </a:p>
                  </a:txBody>
                  <a:tcPr marL="0" marR="0" marT="0" marB="0" anchor="ctr">
                    <a:lnL>
                      <a:noFill/>
                    </a:lnL>
                    <a:lnR>
                      <a:noFill/>
                    </a:lnR>
                    <a:lnT>
                      <a:noFill/>
                    </a:lnT>
                    <a:lnB>
                      <a:noFill/>
                    </a:lnB>
                    <a:solidFill>
                      <a:srgbClr val="EEEEEE"/>
                    </a:solidFill>
                  </a:tcPr>
                </a:tc>
                <a:tc>
                  <a:txBody>
                    <a:bodyPr/>
                    <a:lstStyle/>
                    <a:p>
                      <a:pPr algn="ctr" fontAlgn="ctr"/>
                      <a:r>
                        <a:rPr lang="en-US" sz="1000" b="0" i="0" u="none" strike="noStrike" dirty="0">
                          <a:effectLst/>
                          <a:latin typeface="Microsoft Sans Serif"/>
                        </a:rPr>
                        <a:t>325</a:t>
                      </a:r>
                    </a:p>
                  </a:txBody>
                  <a:tcPr marL="0" marR="0" marT="0" marB="0" anchor="ctr">
                    <a:lnL>
                      <a:noFill/>
                    </a:lnL>
                    <a:lnR>
                      <a:noFill/>
                    </a:lnR>
                    <a:lnT>
                      <a:noFill/>
                    </a:lnT>
                    <a:lnB>
                      <a:noFill/>
                    </a:lnB>
                    <a:solidFill>
                      <a:srgbClr val="DEE9F7"/>
                    </a:solidFill>
                  </a:tcPr>
                </a:tc>
              </a:tr>
            </a:tbl>
          </a:graphicData>
        </a:graphic>
      </p:graphicFrame>
    </p:spTree>
    <p:extLst>
      <p:ext uri="{BB962C8B-B14F-4D97-AF65-F5344CB8AC3E}">
        <p14:creationId xmlns:p14="http://schemas.microsoft.com/office/powerpoint/2010/main" val="3877696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Participation 2013-2014</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978" y="59436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D:\09209\My Pictures\Chart_Q5_140611.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4267200" cy="533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ph sz="half" idx="2"/>
            <p:extLst>
              <p:ext uri="{D42A27DB-BD31-4B8C-83A1-F6EECF244321}">
                <p14:modId xmlns:p14="http://schemas.microsoft.com/office/powerpoint/2010/main" val="2703498109"/>
              </p:ext>
            </p:extLst>
          </p:nvPr>
        </p:nvGraphicFramePr>
        <p:xfrm>
          <a:off x="4648200" y="1676400"/>
          <a:ext cx="4267199" cy="4089015"/>
        </p:xfrm>
        <a:graphic>
          <a:graphicData uri="http://schemas.openxmlformats.org/drawingml/2006/table">
            <a:tbl>
              <a:tblPr/>
              <a:tblGrid>
                <a:gridCol w="2682475"/>
                <a:gridCol w="792362"/>
                <a:gridCol w="792362"/>
              </a:tblGrid>
              <a:tr h="497784">
                <a:tc gridSpan="3">
                  <a:txBody>
                    <a:bodyPr/>
                    <a:lstStyle/>
                    <a:p>
                      <a:pPr algn="l" fontAlgn="ctr"/>
                      <a:r>
                        <a:rPr lang="en-US" sz="800" b="1" i="0" u="none" strike="noStrike" dirty="0">
                          <a:effectLst/>
                          <a:latin typeface="Microsoft Sans Serif"/>
                        </a:rPr>
                        <a:t>If you answered NONE to the question above, please help us understand why by selecting ALL that apply below.</a:t>
                      </a:r>
                    </a:p>
                  </a:txBody>
                  <a:tcPr marL="7807" marR="7807" marT="7807" marB="0" anchor="ctr">
                    <a:lnL>
                      <a:noFill/>
                    </a:lnL>
                    <a:lnR>
                      <a:noFill/>
                    </a:lnR>
                    <a:lnT>
                      <a:noFill/>
                    </a:lnT>
                    <a:lnB>
                      <a:noFill/>
                    </a:lnB>
                    <a:solidFill>
                      <a:srgbClr val="DDDDDD"/>
                    </a:solidFill>
                  </a:tcPr>
                </a:tc>
                <a:tc hMerge="1">
                  <a:txBody>
                    <a:bodyPr/>
                    <a:lstStyle/>
                    <a:p>
                      <a:endParaRPr lang="en-US"/>
                    </a:p>
                  </a:txBody>
                  <a:tcPr/>
                </a:tc>
                <a:tc hMerge="1">
                  <a:txBody>
                    <a:bodyPr/>
                    <a:lstStyle/>
                    <a:p>
                      <a:endParaRPr lang="en-US"/>
                    </a:p>
                  </a:txBody>
                  <a:tcPr/>
                </a:tc>
              </a:tr>
              <a:tr h="598539">
                <a:tc>
                  <a:txBody>
                    <a:bodyPr/>
                    <a:lstStyle/>
                    <a:p>
                      <a:pPr algn="l" fontAlgn="ctr"/>
                      <a:r>
                        <a:rPr lang="en-US" sz="800" b="1" i="0" u="none" strike="noStrike">
                          <a:solidFill>
                            <a:srgbClr val="000000"/>
                          </a:solidFill>
                          <a:effectLst/>
                          <a:latin typeface="Microsoft Sans Serif"/>
                        </a:rPr>
                        <a:t>Answer Options</a:t>
                      </a:r>
                    </a:p>
                  </a:txBody>
                  <a:tcPr marL="7807" marR="7807" marT="7807" marB="0" anchor="ctr">
                    <a:lnL>
                      <a:noFill/>
                    </a:lnL>
                    <a:lnR>
                      <a:noFill/>
                    </a:lnR>
                    <a:lnT>
                      <a:noFill/>
                    </a:lnT>
                    <a:lnB>
                      <a:noFill/>
                    </a:lnB>
                    <a:solidFill>
                      <a:srgbClr val="DEE9F7"/>
                    </a:solidFill>
                  </a:tcPr>
                </a:tc>
                <a:tc>
                  <a:txBody>
                    <a:bodyPr/>
                    <a:lstStyle/>
                    <a:p>
                      <a:pPr algn="ctr" fontAlgn="ctr"/>
                      <a:r>
                        <a:rPr lang="en-US" sz="800" b="1" i="0" u="none" strike="noStrike" dirty="0">
                          <a:solidFill>
                            <a:srgbClr val="000000"/>
                          </a:solidFill>
                          <a:effectLst/>
                          <a:latin typeface="Microsoft Sans Serif"/>
                        </a:rPr>
                        <a:t>Response Percent</a:t>
                      </a:r>
                    </a:p>
                  </a:txBody>
                  <a:tcPr marL="7807" marR="7807" marT="7807" marB="0" anchor="ctr">
                    <a:lnL>
                      <a:noFill/>
                    </a:lnL>
                    <a:lnR>
                      <a:noFill/>
                    </a:lnR>
                    <a:lnT>
                      <a:noFill/>
                    </a:lnT>
                    <a:lnB>
                      <a:noFill/>
                    </a:lnB>
                    <a:solidFill>
                      <a:srgbClr val="CDD8E6"/>
                    </a:solidFill>
                  </a:tcPr>
                </a:tc>
                <a:tc>
                  <a:txBody>
                    <a:bodyPr/>
                    <a:lstStyle/>
                    <a:p>
                      <a:pPr algn="ctr" fontAlgn="ctr"/>
                      <a:r>
                        <a:rPr lang="en-US" sz="800" b="1" i="0" u="none" strike="noStrike">
                          <a:solidFill>
                            <a:srgbClr val="000000"/>
                          </a:solidFill>
                          <a:effectLst/>
                          <a:latin typeface="Microsoft Sans Serif"/>
                        </a:rPr>
                        <a:t>Response Count</a:t>
                      </a:r>
                    </a:p>
                  </a:txBody>
                  <a:tcPr marL="7807" marR="7807" marT="7807" marB="0" anchor="ctr">
                    <a:lnL>
                      <a:noFill/>
                    </a:lnL>
                    <a:lnR>
                      <a:noFill/>
                    </a:lnR>
                    <a:lnT>
                      <a:noFill/>
                    </a:lnT>
                    <a:lnB>
                      <a:noFill/>
                    </a:lnB>
                    <a:solidFill>
                      <a:srgbClr val="CDD8E6"/>
                    </a:solidFill>
                  </a:tcPr>
                </a:tc>
              </a:tr>
              <a:tr h="493794">
                <a:tc>
                  <a:txBody>
                    <a:bodyPr/>
                    <a:lstStyle/>
                    <a:p>
                      <a:pPr algn="l" fontAlgn="b"/>
                      <a:r>
                        <a:rPr lang="en-US" sz="800" b="0" i="0" u="none" strike="noStrike">
                          <a:effectLst/>
                          <a:latin typeface="Microsoft Sans Serif"/>
                        </a:rPr>
                        <a:t>I already have a healthy lifestyle and do not feel the need to participate.</a:t>
                      </a:r>
                    </a:p>
                  </a:txBody>
                  <a:tcPr marL="7807" marR="7807" marT="7807" marB="0" anchor="b">
                    <a:lnL>
                      <a:noFill/>
                    </a:lnL>
                    <a:lnR>
                      <a:noFill/>
                    </a:lnR>
                    <a:lnT>
                      <a:noFill/>
                    </a:lnT>
                    <a:lnB>
                      <a:noFill/>
                    </a:lnB>
                    <a:solidFill>
                      <a:srgbClr val="EEEEEE"/>
                    </a:solidFill>
                  </a:tcPr>
                </a:tc>
                <a:tc>
                  <a:txBody>
                    <a:bodyPr/>
                    <a:lstStyle/>
                    <a:p>
                      <a:pPr algn="ctr" fontAlgn="ctr"/>
                      <a:r>
                        <a:rPr lang="en-US" sz="800" b="0" i="0" u="none" strike="noStrike">
                          <a:effectLst/>
                          <a:latin typeface="Microsoft Sans Serif"/>
                        </a:rPr>
                        <a:t>29.4%</a:t>
                      </a:r>
                    </a:p>
                  </a:txBody>
                  <a:tcPr marL="7807" marR="7807" marT="7807" marB="0" anchor="ctr">
                    <a:lnL>
                      <a:noFill/>
                    </a:lnL>
                    <a:lnR>
                      <a:noFill/>
                    </a:lnR>
                    <a:lnT>
                      <a:noFill/>
                    </a:lnT>
                    <a:lnB>
                      <a:noFill/>
                    </a:lnB>
                    <a:solidFill>
                      <a:srgbClr val="DEE9F7"/>
                    </a:solidFill>
                  </a:tcPr>
                </a:tc>
                <a:tc>
                  <a:txBody>
                    <a:bodyPr/>
                    <a:lstStyle/>
                    <a:p>
                      <a:pPr algn="ctr" fontAlgn="ctr"/>
                      <a:r>
                        <a:rPr lang="en-US" sz="800" b="0" i="0" u="none" strike="noStrike">
                          <a:effectLst/>
                          <a:latin typeface="Microsoft Sans Serif"/>
                        </a:rPr>
                        <a:t>30</a:t>
                      </a:r>
                    </a:p>
                  </a:txBody>
                  <a:tcPr marL="7807" marR="7807" marT="7807" marB="0" anchor="ctr">
                    <a:lnL>
                      <a:noFill/>
                    </a:lnL>
                    <a:lnR>
                      <a:noFill/>
                    </a:lnR>
                    <a:lnT>
                      <a:noFill/>
                    </a:lnT>
                    <a:lnB>
                      <a:noFill/>
                    </a:lnB>
                    <a:solidFill>
                      <a:srgbClr val="DEE9F7"/>
                    </a:solidFill>
                  </a:tcPr>
                </a:tc>
              </a:tr>
              <a:tr h="493794">
                <a:tc>
                  <a:txBody>
                    <a:bodyPr/>
                    <a:lstStyle/>
                    <a:p>
                      <a:pPr algn="l" fontAlgn="b"/>
                      <a:r>
                        <a:rPr lang="en-US" sz="800" b="0" i="0" u="none" strike="noStrike">
                          <a:effectLst/>
                          <a:latin typeface="Microsoft Sans Serif"/>
                        </a:rPr>
                        <a:t>I do not like tracking or logging my activities or healthy behaviors</a:t>
                      </a:r>
                    </a:p>
                  </a:txBody>
                  <a:tcPr marL="7807" marR="7807" marT="7807" marB="0" anchor="b">
                    <a:lnL>
                      <a:noFill/>
                    </a:lnL>
                    <a:lnR>
                      <a:noFill/>
                    </a:lnR>
                    <a:lnT>
                      <a:noFill/>
                    </a:lnT>
                    <a:lnB>
                      <a:noFill/>
                    </a:lnB>
                    <a:solidFill>
                      <a:srgbClr val="EEEEEE"/>
                    </a:solidFill>
                  </a:tcPr>
                </a:tc>
                <a:tc>
                  <a:txBody>
                    <a:bodyPr/>
                    <a:lstStyle/>
                    <a:p>
                      <a:pPr algn="ctr" fontAlgn="ctr"/>
                      <a:r>
                        <a:rPr lang="en-US" sz="800" b="0" i="0" u="none" strike="noStrike">
                          <a:effectLst/>
                          <a:latin typeface="Microsoft Sans Serif"/>
                        </a:rPr>
                        <a:t>39.2%</a:t>
                      </a:r>
                    </a:p>
                  </a:txBody>
                  <a:tcPr marL="7807" marR="7807" marT="7807" marB="0" anchor="ctr">
                    <a:lnL>
                      <a:noFill/>
                    </a:lnL>
                    <a:lnR>
                      <a:noFill/>
                    </a:lnR>
                    <a:lnT>
                      <a:noFill/>
                    </a:lnT>
                    <a:lnB>
                      <a:noFill/>
                    </a:lnB>
                    <a:solidFill>
                      <a:srgbClr val="DEE9F7"/>
                    </a:solidFill>
                  </a:tcPr>
                </a:tc>
                <a:tc>
                  <a:txBody>
                    <a:bodyPr/>
                    <a:lstStyle/>
                    <a:p>
                      <a:pPr algn="ctr" fontAlgn="ctr"/>
                      <a:r>
                        <a:rPr lang="en-US" sz="800" b="0" i="0" u="none" strike="noStrike">
                          <a:effectLst/>
                          <a:latin typeface="Microsoft Sans Serif"/>
                        </a:rPr>
                        <a:t>40</a:t>
                      </a:r>
                    </a:p>
                  </a:txBody>
                  <a:tcPr marL="7807" marR="7807" marT="7807" marB="0" anchor="ctr">
                    <a:lnL>
                      <a:noFill/>
                    </a:lnL>
                    <a:lnR>
                      <a:noFill/>
                    </a:lnR>
                    <a:lnT>
                      <a:noFill/>
                    </a:lnT>
                    <a:lnB>
                      <a:noFill/>
                    </a:lnB>
                    <a:solidFill>
                      <a:srgbClr val="DEE9F7"/>
                    </a:solidFill>
                  </a:tcPr>
                </a:tc>
              </a:tr>
              <a:tr h="493794">
                <a:tc>
                  <a:txBody>
                    <a:bodyPr/>
                    <a:lstStyle/>
                    <a:p>
                      <a:pPr algn="l" fontAlgn="b"/>
                      <a:r>
                        <a:rPr lang="en-US" sz="800" b="0" i="0" u="none" strike="noStrike">
                          <a:effectLst/>
                          <a:latin typeface="Microsoft Sans Serif"/>
                        </a:rPr>
                        <a:t>I feel I don't have time to include exercise or healthy eating in to my lifestyle</a:t>
                      </a:r>
                    </a:p>
                  </a:txBody>
                  <a:tcPr marL="7807" marR="7807" marT="7807" marB="0" anchor="b">
                    <a:lnL>
                      <a:noFill/>
                    </a:lnL>
                    <a:lnR>
                      <a:noFill/>
                    </a:lnR>
                    <a:lnT>
                      <a:noFill/>
                    </a:lnT>
                    <a:lnB>
                      <a:noFill/>
                    </a:lnB>
                    <a:solidFill>
                      <a:srgbClr val="EEEEEE"/>
                    </a:solidFill>
                  </a:tcPr>
                </a:tc>
                <a:tc>
                  <a:txBody>
                    <a:bodyPr/>
                    <a:lstStyle/>
                    <a:p>
                      <a:pPr algn="ctr" fontAlgn="ctr"/>
                      <a:r>
                        <a:rPr lang="en-US" sz="800" b="0" i="0" u="none" strike="noStrike">
                          <a:effectLst/>
                          <a:latin typeface="Microsoft Sans Serif"/>
                        </a:rPr>
                        <a:t>7.8%</a:t>
                      </a:r>
                    </a:p>
                  </a:txBody>
                  <a:tcPr marL="7807" marR="7807" marT="7807" marB="0" anchor="ctr">
                    <a:lnL>
                      <a:noFill/>
                    </a:lnL>
                    <a:lnR>
                      <a:noFill/>
                    </a:lnR>
                    <a:lnT>
                      <a:noFill/>
                    </a:lnT>
                    <a:lnB>
                      <a:noFill/>
                    </a:lnB>
                    <a:solidFill>
                      <a:srgbClr val="DEE9F7"/>
                    </a:solidFill>
                  </a:tcPr>
                </a:tc>
                <a:tc>
                  <a:txBody>
                    <a:bodyPr/>
                    <a:lstStyle/>
                    <a:p>
                      <a:pPr algn="ctr" fontAlgn="ctr"/>
                      <a:r>
                        <a:rPr lang="en-US" sz="800" b="0" i="0" u="none" strike="noStrike">
                          <a:effectLst/>
                          <a:latin typeface="Microsoft Sans Serif"/>
                        </a:rPr>
                        <a:t>8</a:t>
                      </a:r>
                    </a:p>
                  </a:txBody>
                  <a:tcPr marL="7807" marR="7807" marT="7807" marB="0" anchor="ctr">
                    <a:lnL>
                      <a:noFill/>
                    </a:lnL>
                    <a:lnR>
                      <a:noFill/>
                    </a:lnR>
                    <a:lnT>
                      <a:noFill/>
                    </a:lnT>
                    <a:lnB>
                      <a:noFill/>
                    </a:lnB>
                    <a:solidFill>
                      <a:srgbClr val="DEE9F7"/>
                    </a:solidFill>
                  </a:tcPr>
                </a:tc>
              </a:tr>
              <a:tr h="254379">
                <a:tc>
                  <a:txBody>
                    <a:bodyPr/>
                    <a:lstStyle/>
                    <a:p>
                      <a:pPr algn="l" fontAlgn="b"/>
                      <a:r>
                        <a:rPr lang="en-US" sz="800" b="0" i="0" u="none" strike="noStrike">
                          <a:effectLst/>
                          <a:latin typeface="Microsoft Sans Serif"/>
                        </a:rPr>
                        <a:t>I feel the challenges are too difficult for me</a:t>
                      </a:r>
                    </a:p>
                  </a:txBody>
                  <a:tcPr marL="7807" marR="7807" marT="7807" marB="0" anchor="b">
                    <a:lnL>
                      <a:noFill/>
                    </a:lnL>
                    <a:lnR>
                      <a:noFill/>
                    </a:lnR>
                    <a:lnT>
                      <a:noFill/>
                    </a:lnT>
                    <a:lnB>
                      <a:noFill/>
                    </a:lnB>
                    <a:solidFill>
                      <a:srgbClr val="EEEEEE"/>
                    </a:solidFill>
                  </a:tcPr>
                </a:tc>
                <a:tc>
                  <a:txBody>
                    <a:bodyPr/>
                    <a:lstStyle/>
                    <a:p>
                      <a:pPr algn="ctr" fontAlgn="ctr"/>
                      <a:r>
                        <a:rPr lang="en-US" sz="800" b="0" i="0" u="none" strike="noStrike">
                          <a:effectLst/>
                          <a:latin typeface="Microsoft Sans Serif"/>
                        </a:rPr>
                        <a:t>5.9%</a:t>
                      </a:r>
                    </a:p>
                  </a:txBody>
                  <a:tcPr marL="7807" marR="7807" marT="7807" marB="0" anchor="ctr">
                    <a:lnL>
                      <a:noFill/>
                    </a:lnL>
                    <a:lnR>
                      <a:noFill/>
                    </a:lnR>
                    <a:lnT>
                      <a:noFill/>
                    </a:lnT>
                    <a:lnB>
                      <a:noFill/>
                    </a:lnB>
                    <a:solidFill>
                      <a:srgbClr val="DEE9F7"/>
                    </a:solidFill>
                  </a:tcPr>
                </a:tc>
                <a:tc>
                  <a:txBody>
                    <a:bodyPr/>
                    <a:lstStyle/>
                    <a:p>
                      <a:pPr algn="ctr" fontAlgn="ctr"/>
                      <a:r>
                        <a:rPr lang="en-US" sz="800" b="0" i="0" u="none" strike="noStrike">
                          <a:effectLst/>
                          <a:latin typeface="Microsoft Sans Serif"/>
                        </a:rPr>
                        <a:t>6</a:t>
                      </a:r>
                    </a:p>
                  </a:txBody>
                  <a:tcPr marL="7807" marR="7807" marT="7807" marB="0" anchor="ctr">
                    <a:lnL>
                      <a:noFill/>
                    </a:lnL>
                    <a:lnR>
                      <a:noFill/>
                    </a:lnR>
                    <a:lnT>
                      <a:noFill/>
                    </a:lnT>
                    <a:lnB>
                      <a:noFill/>
                    </a:lnB>
                    <a:solidFill>
                      <a:srgbClr val="DEE9F7"/>
                    </a:solidFill>
                  </a:tcPr>
                </a:tc>
              </a:tr>
              <a:tr h="493794">
                <a:tc>
                  <a:txBody>
                    <a:bodyPr/>
                    <a:lstStyle/>
                    <a:p>
                      <a:pPr algn="l" fontAlgn="b"/>
                      <a:r>
                        <a:rPr lang="en-US" sz="800" b="0" i="0" u="none" strike="noStrike">
                          <a:effectLst/>
                          <a:latin typeface="Microsoft Sans Serif"/>
                        </a:rPr>
                        <a:t>I don't feel my employer should be influencing my health</a:t>
                      </a:r>
                    </a:p>
                  </a:txBody>
                  <a:tcPr marL="7807" marR="7807" marT="7807" marB="0" anchor="b">
                    <a:lnL>
                      <a:noFill/>
                    </a:lnL>
                    <a:lnR>
                      <a:noFill/>
                    </a:lnR>
                    <a:lnT>
                      <a:noFill/>
                    </a:lnT>
                    <a:lnB>
                      <a:noFill/>
                    </a:lnB>
                    <a:solidFill>
                      <a:srgbClr val="EEEEEE"/>
                    </a:solidFill>
                  </a:tcPr>
                </a:tc>
                <a:tc>
                  <a:txBody>
                    <a:bodyPr/>
                    <a:lstStyle/>
                    <a:p>
                      <a:pPr algn="ctr" fontAlgn="ctr"/>
                      <a:r>
                        <a:rPr lang="en-US" sz="800" b="0" i="0" u="none" strike="noStrike">
                          <a:effectLst/>
                          <a:latin typeface="Microsoft Sans Serif"/>
                        </a:rPr>
                        <a:t>4.9%</a:t>
                      </a:r>
                    </a:p>
                  </a:txBody>
                  <a:tcPr marL="7807" marR="7807" marT="7807" marB="0" anchor="ctr">
                    <a:lnL>
                      <a:noFill/>
                    </a:lnL>
                    <a:lnR>
                      <a:noFill/>
                    </a:lnR>
                    <a:lnT>
                      <a:noFill/>
                    </a:lnT>
                    <a:lnB>
                      <a:noFill/>
                    </a:lnB>
                    <a:solidFill>
                      <a:srgbClr val="DEE9F7"/>
                    </a:solidFill>
                  </a:tcPr>
                </a:tc>
                <a:tc>
                  <a:txBody>
                    <a:bodyPr/>
                    <a:lstStyle/>
                    <a:p>
                      <a:pPr algn="ctr" fontAlgn="ctr"/>
                      <a:r>
                        <a:rPr lang="en-US" sz="800" b="0" i="0" u="none" strike="noStrike">
                          <a:effectLst/>
                          <a:latin typeface="Microsoft Sans Serif"/>
                        </a:rPr>
                        <a:t>5</a:t>
                      </a:r>
                    </a:p>
                  </a:txBody>
                  <a:tcPr marL="7807" marR="7807" marT="7807" marB="0" anchor="ctr">
                    <a:lnL>
                      <a:noFill/>
                    </a:lnL>
                    <a:lnR>
                      <a:noFill/>
                    </a:lnR>
                    <a:lnT>
                      <a:noFill/>
                    </a:lnT>
                    <a:lnB>
                      <a:noFill/>
                    </a:lnB>
                    <a:solidFill>
                      <a:srgbClr val="DEE9F7"/>
                    </a:solidFill>
                  </a:tcPr>
                </a:tc>
              </a:tr>
              <a:tr h="254379">
                <a:tc>
                  <a:txBody>
                    <a:bodyPr/>
                    <a:lstStyle/>
                    <a:p>
                      <a:pPr algn="l" fontAlgn="b"/>
                      <a:r>
                        <a:rPr lang="en-US" sz="800" b="0" i="0" u="none" strike="noStrike">
                          <a:effectLst/>
                          <a:latin typeface="Microsoft Sans Serif"/>
                        </a:rPr>
                        <a:t>I am concerned about confidentiality</a:t>
                      </a:r>
                    </a:p>
                  </a:txBody>
                  <a:tcPr marL="7807" marR="7807" marT="7807" marB="0" anchor="b">
                    <a:lnL>
                      <a:noFill/>
                    </a:lnL>
                    <a:lnR>
                      <a:noFill/>
                    </a:lnR>
                    <a:lnT>
                      <a:noFill/>
                    </a:lnT>
                    <a:lnB>
                      <a:noFill/>
                    </a:lnB>
                    <a:solidFill>
                      <a:srgbClr val="EEEEEE"/>
                    </a:solidFill>
                  </a:tcPr>
                </a:tc>
                <a:tc>
                  <a:txBody>
                    <a:bodyPr/>
                    <a:lstStyle/>
                    <a:p>
                      <a:pPr algn="ctr" fontAlgn="ctr"/>
                      <a:r>
                        <a:rPr lang="en-US" sz="800" b="0" i="0" u="none" strike="noStrike">
                          <a:effectLst/>
                          <a:latin typeface="Microsoft Sans Serif"/>
                        </a:rPr>
                        <a:t>5.9%</a:t>
                      </a:r>
                    </a:p>
                  </a:txBody>
                  <a:tcPr marL="7807" marR="7807" marT="7807" marB="0" anchor="ctr">
                    <a:lnL>
                      <a:noFill/>
                    </a:lnL>
                    <a:lnR>
                      <a:noFill/>
                    </a:lnR>
                    <a:lnT>
                      <a:noFill/>
                    </a:lnT>
                    <a:lnB>
                      <a:noFill/>
                    </a:lnB>
                    <a:solidFill>
                      <a:srgbClr val="DEE9F7"/>
                    </a:solidFill>
                  </a:tcPr>
                </a:tc>
                <a:tc>
                  <a:txBody>
                    <a:bodyPr/>
                    <a:lstStyle/>
                    <a:p>
                      <a:pPr algn="ctr" fontAlgn="ctr"/>
                      <a:r>
                        <a:rPr lang="en-US" sz="800" b="0" i="0" u="none" strike="noStrike">
                          <a:effectLst/>
                          <a:latin typeface="Microsoft Sans Serif"/>
                        </a:rPr>
                        <a:t>6</a:t>
                      </a:r>
                    </a:p>
                  </a:txBody>
                  <a:tcPr marL="7807" marR="7807" marT="7807" marB="0" anchor="ctr">
                    <a:lnL>
                      <a:noFill/>
                    </a:lnL>
                    <a:lnR>
                      <a:noFill/>
                    </a:lnR>
                    <a:lnT>
                      <a:noFill/>
                    </a:lnT>
                    <a:lnB>
                      <a:noFill/>
                    </a:lnB>
                    <a:solidFill>
                      <a:srgbClr val="DEE9F7"/>
                    </a:solidFill>
                  </a:tcPr>
                </a:tc>
              </a:tr>
              <a:tr h="254379">
                <a:tc gridSpan="2">
                  <a:txBody>
                    <a:bodyPr/>
                    <a:lstStyle/>
                    <a:p>
                      <a:pPr algn="r" fontAlgn="b"/>
                      <a:r>
                        <a:rPr lang="en-US" sz="800" b="1" i="1" u="none" strike="noStrike" dirty="0">
                          <a:solidFill>
                            <a:srgbClr val="000000"/>
                          </a:solidFill>
                          <a:effectLst/>
                          <a:latin typeface="Microsoft Sans Serif"/>
                        </a:rPr>
                        <a:t>answered question</a:t>
                      </a:r>
                    </a:p>
                  </a:txBody>
                  <a:tcPr marL="7807" marR="7807" marT="7807" marB="0" anchor="b">
                    <a:lnL>
                      <a:noFill/>
                    </a:lnL>
                    <a:lnR>
                      <a:noFill/>
                    </a:lnR>
                    <a:lnT>
                      <a:noFill/>
                    </a:lnT>
                    <a:lnB>
                      <a:noFill/>
                    </a:lnB>
                    <a:solidFill>
                      <a:srgbClr val="CDD8E6"/>
                    </a:solidFill>
                  </a:tcPr>
                </a:tc>
                <a:tc hMerge="1">
                  <a:txBody>
                    <a:bodyPr/>
                    <a:lstStyle/>
                    <a:p>
                      <a:endParaRPr lang="en-US"/>
                    </a:p>
                  </a:txBody>
                  <a:tcPr/>
                </a:tc>
                <a:tc>
                  <a:txBody>
                    <a:bodyPr/>
                    <a:lstStyle/>
                    <a:p>
                      <a:pPr algn="r" fontAlgn="b"/>
                      <a:r>
                        <a:rPr lang="en-US" sz="800" b="1" i="0" u="none" strike="noStrike">
                          <a:solidFill>
                            <a:srgbClr val="000000"/>
                          </a:solidFill>
                          <a:effectLst/>
                          <a:latin typeface="Microsoft Sans Serif"/>
                        </a:rPr>
                        <a:t>102</a:t>
                      </a:r>
                    </a:p>
                  </a:txBody>
                  <a:tcPr marL="7807" marR="7807" marT="7807" marB="0" anchor="b">
                    <a:lnL>
                      <a:noFill/>
                    </a:lnL>
                    <a:lnR>
                      <a:noFill/>
                    </a:lnR>
                    <a:lnT>
                      <a:noFill/>
                    </a:lnT>
                    <a:lnB>
                      <a:noFill/>
                    </a:lnB>
                    <a:solidFill>
                      <a:srgbClr val="CDD8E6"/>
                    </a:solidFill>
                  </a:tcPr>
                </a:tc>
              </a:tr>
              <a:tr h="254379">
                <a:tc gridSpan="2">
                  <a:txBody>
                    <a:bodyPr/>
                    <a:lstStyle/>
                    <a:p>
                      <a:pPr algn="r" fontAlgn="b"/>
                      <a:r>
                        <a:rPr lang="en-US" sz="800" b="1" i="1" u="none" strike="noStrike">
                          <a:solidFill>
                            <a:srgbClr val="000000"/>
                          </a:solidFill>
                          <a:effectLst/>
                          <a:latin typeface="Microsoft Sans Serif"/>
                        </a:rPr>
                        <a:t>skipped question</a:t>
                      </a:r>
                    </a:p>
                  </a:txBody>
                  <a:tcPr marL="7807" marR="7807" marT="7807" marB="0" anchor="b">
                    <a:lnL>
                      <a:noFill/>
                    </a:lnL>
                    <a:lnR>
                      <a:noFill/>
                    </a:lnR>
                    <a:lnT>
                      <a:noFill/>
                    </a:lnT>
                    <a:lnB>
                      <a:noFill/>
                    </a:lnB>
                    <a:solidFill>
                      <a:srgbClr val="DDDDDD"/>
                    </a:solidFill>
                  </a:tcPr>
                </a:tc>
                <a:tc hMerge="1">
                  <a:txBody>
                    <a:bodyPr/>
                    <a:lstStyle/>
                    <a:p>
                      <a:endParaRPr lang="en-US"/>
                    </a:p>
                  </a:txBody>
                  <a:tcPr/>
                </a:tc>
                <a:tc>
                  <a:txBody>
                    <a:bodyPr/>
                    <a:lstStyle/>
                    <a:p>
                      <a:pPr algn="r" fontAlgn="b"/>
                      <a:r>
                        <a:rPr lang="en-US" sz="800" b="1" i="0" u="none" strike="noStrike" dirty="0">
                          <a:solidFill>
                            <a:srgbClr val="000000"/>
                          </a:solidFill>
                          <a:effectLst/>
                          <a:latin typeface="Microsoft Sans Serif"/>
                        </a:rPr>
                        <a:t>227</a:t>
                      </a:r>
                    </a:p>
                  </a:txBody>
                  <a:tcPr marL="7807" marR="7807" marT="7807" marB="0" anchor="b">
                    <a:lnL>
                      <a:noFill/>
                    </a:lnL>
                    <a:lnR>
                      <a:noFill/>
                    </a:lnR>
                    <a:lnT>
                      <a:noFill/>
                    </a:lnT>
                    <a:lnB>
                      <a:noFill/>
                    </a:lnB>
                    <a:solidFill>
                      <a:srgbClr val="DDDDDD"/>
                    </a:solidFill>
                  </a:tcPr>
                </a:tc>
              </a:tr>
            </a:tbl>
          </a:graphicData>
        </a:graphic>
      </p:graphicFrame>
    </p:spTree>
    <p:extLst>
      <p:ext uri="{BB962C8B-B14F-4D97-AF65-F5344CB8AC3E}">
        <p14:creationId xmlns:p14="http://schemas.microsoft.com/office/powerpoint/2010/main" val="3967079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427" y="228600"/>
            <a:ext cx="8229600" cy="1143000"/>
          </a:xfrm>
        </p:spPr>
        <p:txBody>
          <a:bodyPr>
            <a:normAutofit fontScale="90000"/>
          </a:bodyPr>
          <a:lstStyle/>
          <a:p>
            <a:r>
              <a:rPr lang="en-US" dirty="0" smtClean="0"/>
              <a:t>Superintendents Leadership Team </a:t>
            </a:r>
            <a:r>
              <a:rPr lang="en-US" dirty="0" smtClean="0"/>
              <a:t>Participation 2008-2014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6041058"/>
              </p:ext>
            </p:extLst>
          </p:nvPr>
        </p:nvGraphicFramePr>
        <p:xfrm>
          <a:off x="595313" y="12954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8674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546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Principal &amp; Asst. Principal  Participation 2008-2014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2173804"/>
              </p:ext>
            </p:extLst>
          </p:nvPr>
        </p:nvGraphicFramePr>
        <p:xfrm>
          <a:off x="457200" y="14478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070578"/>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805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Awards/Recognition</a:t>
            </a:r>
            <a:endParaRPr lang="en-US" dirty="0"/>
          </a:p>
        </p:txBody>
      </p:sp>
      <p:sp>
        <p:nvSpPr>
          <p:cNvPr id="3" name="Content Placeholder 2"/>
          <p:cNvSpPr>
            <a:spLocks noGrp="1"/>
          </p:cNvSpPr>
          <p:nvPr>
            <p:ph sz="half" idx="1"/>
          </p:nvPr>
        </p:nvSpPr>
        <p:spPr>
          <a:xfrm>
            <a:off x="152400" y="2971800"/>
            <a:ext cx="6019800" cy="3048000"/>
          </a:xfrm>
        </p:spPr>
        <p:txBody>
          <a:bodyPr>
            <a:normAutofit fontScale="55000" lnSpcReduction="20000"/>
          </a:bodyPr>
          <a:lstStyle/>
          <a:p>
            <a:pPr marL="0" indent="0" algn="ctr">
              <a:buNone/>
            </a:pPr>
            <a:r>
              <a:rPr lang="en-US" sz="6500" dirty="0" smtClean="0"/>
              <a:t>American Heart Association</a:t>
            </a:r>
          </a:p>
          <a:p>
            <a:pPr marL="457200" lvl="1" indent="0" algn="ctr">
              <a:buNone/>
            </a:pPr>
            <a:r>
              <a:rPr lang="en-US" sz="6500" dirty="0" smtClean="0"/>
              <a:t>Fit Friendly  Worksite Award</a:t>
            </a:r>
            <a:br>
              <a:rPr lang="en-US" sz="6500" dirty="0" smtClean="0"/>
            </a:br>
            <a:r>
              <a:rPr lang="en-US" sz="6500" dirty="0" smtClean="0"/>
              <a:t/>
            </a:r>
            <a:br>
              <a:rPr lang="en-US" sz="6500" dirty="0" smtClean="0"/>
            </a:br>
            <a:r>
              <a:rPr lang="en-US" sz="6500" dirty="0" smtClean="0"/>
              <a:t>3</a:t>
            </a:r>
            <a:r>
              <a:rPr lang="en-US" sz="6500" baseline="30000" dirty="0" smtClean="0"/>
              <a:t>rd</a:t>
            </a:r>
            <a:r>
              <a:rPr lang="en-US" sz="6500" dirty="0" smtClean="0"/>
              <a:t> </a:t>
            </a:r>
            <a:r>
              <a:rPr lang="en-US" sz="6500" dirty="0" smtClean="0"/>
              <a:t>consecutive year</a:t>
            </a:r>
            <a:br>
              <a:rPr lang="en-US" sz="6500" dirty="0" smtClean="0"/>
            </a:br>
            <a:endParaRPr lang="en-US" sz="6500" dirty="0" smtClean="0"/>
          </a:p>
          <a:p>
            <a:pPr marL="0" indent="0">
              <a:buNone/>
            </a:pPr>
            <a:r>
              <a:rPr lang="en-US" dirty="0" smtClean="0"/>
              <a:t/>
            </a:r>
            <a:br>
              <a:rPr lang="en-US" dirty="0" smtClean="0"/>
            </a:br>
            <a:endParaRPr lang="en-US" dirty="0" smtClean="0"/>
          </a:p>
          <a:p>
            <a:endParaRPr lang="en-US" dirty="0" smtClean="0"/>
          </a:p>
          <a:p>
            <a:pPr marL="457200" lvl="1" indent="0">
              <a:buNone/>
            </a:pPr>
            <a:endParaRPr lang="en-US" dirty="0"/>
          </a:p>
        </p:txBody>
      </p:sp>
      <p:pic>
        <p:nvPicPr>
          <p:cNvPr id="3074" name="Picture 2" descr="C:\Users\09209\Desktop\Gold3colo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579" y="1752600"/>
            <a:ext cx="2390248" cy="2867787"/>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9436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227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52400"/>
            <a:ext cx="2895600" cy="914400"/>
          </a:xfrm>
        </p:spPr>
        <p:txBody>
          <a:bodyPr/>
          <a:lstStyle/>
          <a:p>
            <a:r>
              <a:rPr lang="en-US" dirty="0" smtClean="0"/>
              <a:t>Feedback</a:t>
            </a:r>
            <a:endParaRPr lang="en-US" dirty="0"/>
          </a:p>
        </p:txBody>
      </p:sp>
      <p:sp>
        <p:nvSpPr>
          <p:cNvPr id="4" name="Content Placeholder 3"/>
          <p:cNvSpPr>
            <a:spLocks noGrp="1"/>
          </p:cNvSpPr>
          <p:nvPr>
            <p:ph sz="half" idx="1"/>
          </p:nvPr>
        </p:nvSpPr>
        <p:spPr>
          <a:xfrm>
            <a:off x="457200" y="914400"/>
            <a:ext cx="4343400" cy="5791200"/>
          </a:xfrm>
        </p:spPr>
        <p:txBody>
          <a:bodyPr>
            <a:normAutofit fontScale="85000" lnSpcReduction="10000"/>
          </a:bodyPr>
          <a:lstStyle/>
          <a:p>
            <a:r>
              <a:rPr lang="en-US" sz="1400" dirty="0"/>
              <a:t>Having a program like this district wide is great </a:t>
            </a:r>
            <a:r>
              <a:rPr lang="en-US" sz="1400" dirty="0" smtClean="0"/>
              <a:t> </a:t>
            </a:r>
            <a:r>
              <a:rPr lang="en-US" sz="1400" b="1" i="1" dirty="0"/>
              <a:t>it shows employees are valuable </a:t>
            </a:r>
            <a:r>
              <a:rPr lang="en-US" sz="1400" dirty="0"/>
              <a:t>and connects us</a:t>
            </a:r>
            <a:r>
              <a:rPr lang="en-US" sz="1400" dirty="0" smtClean="0"/>
              <a:t>.</a:t>
            </a:r>
            <a:br>
              <a:rPr lang="en-US" sz="1400" dirty="0" smtClean="0"/>
            </a:br>
            <a:endParaRPr lang="en-US" sz="1400" dirty="0" smtClean="0"/>
          </a:p>
          <a:p>
            <a:r>
              <a:rPr lang="en-US" sz="1400" dirty="0"/>
              <a:t>I appreciate the fact that our health is </a:t>
            </a:r>
            <a:r>
              <a:rPr lang="en-US" sz="1400" dirty="0" smtClean="0"/>
              <a:t>important.</a:t>
            </a:r>
            <a:br>
              <a:rPr lang="en-US" sz="1400" dirty="0" smtClean="0"/>
            </a:br>
            <a:endParaRPr lang="en-US" sz="1400" dirty="0" smtClean="0"/>
          </a:p>
          <a:p>
            <a:r>
              <a:rPr lang="en-US" sz="1400" dirty="0"/>
              <a:t>I'm in excellent </a:t>
            </a:r>
            <a:r>
              <a:rPr lang="en-US" sz="1400" dirty="0" smtClean="0"/>
              <a:t>condition </a:t>
            </a:r>
            <a:r>
              <a:rPr lang="en-US" sz="1400" dirty="0"/>
              <a:t>mentally and physically because of the EPS Wellness Program. That's all that I want to say. Please </a:t>
            </a:r>
            <a:r>
              <a:rPr lang="en-US" sz="1400" dirty="0" smtClean="0"/>
              <a:t>keep it </a:t>
            </a:r>
            <a:r>
              <a:rPr lang="en-US" sz="1400" dirty="0"/>
              <a:t>going.</a:t>
            </a:r>
            <a:r>
              <a:rPr lang="en-US" sz="1400" dirty="0" smtClean="0"/>
              <a:t/>
            </a:r>
            <a:br>
              <a:rPr lang="en-US" sz="1400" dirty="0" smtClean="0"/>
            </a:br>
            <a:endParaRPr lang="en-US" sz="1400" dirty="0" smtClean="0"/>
          </a:p>
          <a:p>
            <a:r>
              <a:rPr lang="en-US" sz="1400" dirty="0"/>
              <a:t>I think it's a wonderful program that </a:t>
            </a:r>
            <a:r>
              <a:rPr lang="en-US" sz="1400" b="1" i="1" dirty="0"/>
              <a:t>shows that the health of the employees is important to the leadership</a:t>
            </a:r>
            <a:r>
              <a:rPr lang="en-US" sz="1400" dirty="0" smtClean="0"/>
              <a:t>.</a:t>
            </a:r>
            <a:br>
              <a:rPr lang="en-US" sz="1400" dirty="0" smtClean="0"/>
            </a:br>
            <a:endParaRPr lang="en-US" sz="1400" dirty="0" smtClean="0"/>
          </a:p>
          <a:p>
            <a:r>
              <a:rPr lang="en-US" sz="1400" dirty="0"/>
              <a:t>It is so great to have weight watchers at work. The CRC is creating a culture of healthy eaters! So great not to have unhealthy snacks around all the time! Lots of weight has been lost this year alone! We are a healthier community</a:t>
            </a:r>
            <a:r>
              <a:rPr lang="en-US" sz="1400" dirty="0" smtClean="0"/>
              <a:t>!</a:t>
            </a:r>
            <a:br>
              <a:rPr lang="en-US" sz="1400" dirty="0" smtClean="0"/>
            </a:br>
            <a:endParaRPr lang="en-US" sz="1400" dirty="0" smtClean="0"/>
          </a:p>
          <a:p>
            <a:r>
              <a:rPr lang="en-US" sz="1400" b="1" i="1" dirty="0"/>
              <a:t>This is a place where I feel that healthy lifestyles are </a:t>
            </a:r>
            <a:r>
              <a:rPr lang="en-US" sz="1400" b="1" i="1" dirty="0" smtClean="0"/>
              <a:t>beginning </a:t>
            </a:r>
            <a:r>
              <a:rPr lang="en-US" sz="1400" b="1" i="1" dirty="0"/>
              <a:t>to be a high importance. </a:t>
            </a:r>
            <a:r>
              <a:rPr lang="en-US" sz="1400" dirty="0"/>
              <a:t>We are not completely there but we will get there if the Trust continues to support this program</a:t>
            </a:r>
            <a:r>
              <a:rPr lang="en-US" sz="1400" dirty="0" smtClean="0"/>
              <a:t>.</a:t>
            </a:r>
            <a:br>
              <a:rPr lang="en-US" sz="1400" dirty="0" smtClean="0"/>
            </a:br>
            <a:endParaRPr lang="en-US" sz="1400" dirty="0" smtClean="0"/>
          </a:p>
          <a:p>
            <a:r>
              <a:rPr lang="en-US" sz="1400" dirty="0"/>
              <a:t>Thank you for all that you do. This is an outstanding part of EPS culture, as it says loudly and clearly to everyone: You matter. We care about you. We care about one another</a:t>
            </a:r>
            <a:r>
              <a:rPr lang="en-US" sz="1400" dirty="0" smtClean="0"/>
              <a:t>.</a:t>
            </a:r>
            <a:br>
              <a:rPr lang="en-US" sz="1400" dirty="0" smtClean="0"/>
            </a:br>
            <a:endParaRPr lang="en-US" sz="1400" dirty="0" smtClean="0"/>
          </a:p>
          <a:p>
            <a:r>
              <a:rPr lang="en-US" sz="1400" dirty="0"/>
              <a:t>I have benefited from participating in at least 5 of the programs offered this year. Meeting new people and getting to know our staff better has improved my outlook on the district as a whole. </a:t>
            </a:r>
            <a:r>
              <a:rPr lang="en-US" sz="1400" b="1" i="1" dirty="0"/>
              <a:t>When Wellness programs are offered, I feel the district cares about my health and well-being</a:t>
            </a:r>
            <a:r>
              <a:rPr lang="en-US" sz="1400" dirty="0"/>
              <a:t>. I recognize the importance of exercise and different types of exercise (mind and body) to sustain the ability to be well.</a:t>
            </a:r>
          </a:p>
        </p:txBody>
      </p:sp>
      <p:sp>
        <p:nvSpPr>
          <p:cNvPr id="5" name="Content Placeholder 4"/>
          <p:cNvSpPr>
            <a:spLocks noGrp="1"/>
          </p:cNvSpPr>
          <p:nvPr>
            <p:ph sz="half" idx="2"/>
          </p:nvPr>
        </p:nvSpPr>
        <p:spPr>
          <a:xfrm>
            <a:off x="4876800" y="1828800"/>
            <a:ext cx="4038600" cy="3886200"/>
          </a:xfrm>
        </p:spPr>
        <p:txBody>
          <a:bodyPr>
            <a:normAutofit fontScale="85000" lnSpcReduction="10000"/>
          </a:bodyPr>
          <a:lstStyle/>
          <a:p>
            <a:r>
              <a:rPr lang="en-US" sz="1400" dirty="0"/>
              <a:t>The Benefit Trust should be used to LOWER health care costs and increase benefits for all employees - not to fund the Wellness </a:t>
            </a:r>
            <a:r>
              <a:rPr lang="en-US" sz="1400" dirty="0" smtClean="0"/>
              <a:t>Program.</a:t>
            </a:r>
            <a:br>
              <a:rPr lang="en-US" sz="1400" dirty="0" smtClean="0"/>
            </a:br>
            <a:endParaRPr lang="en-US" sz="1400" dirty="0" smtClean="0"/>
          </a:p>
          <a:p>
            <a:r>
              <a:rPr lang="en-US" sz="1400" dirty="0"/>
              <a:t>I can't believe the money wasted. I hope you are helping a lot of people</a:t>
            </a:r>
            <a:r>
              <a:rPr lang="en-US" sz="1400" dirty="0" smtClean="0"/>
              <a:t>. </a:t>
            </a:r>
            <a:r>
              <a:rPr lang="en-US" sz="1400" dirty="0"/>
              <a:t>This survey </a:t>
            </a:r>
            <a:r>
              <a:rPr lang="en-US" sz="1400" dirty="0" smtClean="0"/>
              <a:t>took much </a:t>
            </a:r>
            <a:r>
              <a:rPr lang="en-US" sz="1400" dirty="0"/>
              <a:t>longer than a minute</a:t>
            </a:r>
            <a:r>
              <a:rPr lang="en-US" sz="1400" dirty="0" smtClean="0"/>
              <a:t>.  </a:t>
            </a:r>
            <a:r>
              <a:rPr lang="en-US" sz="1400" dirty="0"/>
              <a:t>Just another example of the waste of time and money this program </a:t>
            </a:r>
            <a:r>
              <a:rPr lang="en-US" sz="1400" dirty="0" smtClean="0"/>
              <a:t>is.</a:t>
            </a:r>
            <a:br>
              <a:rPr lang="en-US" sz="1400" dirty="0" smtClean="0"/>
            </a:br>
            <a:endParaRPr lang="en-US" sz="1400" dirty="0" smtClean="0"/>
          </a:p>
          <a:p>
            <a:r>
              <a:rPr lang="en-US" sz="1400" dirty="0"/>
              <a:t>I know people enjoy the wellness program being available but it seems the teachers are so overwhelmed they do not enjoy the </a:t>
            </a:r>
            <a:r>
              <a:rPr lang="en-US" sz="1400" dirty="0" smtClean="0"/>
              <a:t>system </a:t>
            </a:r>
            <a:r>
              <a:rPr lang="en-US" sz="1400" dirty="0"/>
              <a:t>for tracking - it's just one more thing they have to do</a:t>
            </a:r>
            <a:r>
              <a:rPr lang="en-US" sz="1400" dirty="0" smtClean="0"/>
              <a:t>.</a:t>
            </a:r>
            <a:br>
              <a:rPr lang="en-US" sz="1400" dirty="0" smtClean="0"/>
            </a:br>
            <a:endParaRPr lang="en-US" sz="1400" dirty="0" smtClean="0"/>
          </a:p>
          <a:p>
            <a:r>
              <a:rPr lang="en-US" sz="1400" dirty="0"/>
              <a:t>I want the check without jumping through hoops. I am very healthy and deserve the money, but it's time consuming</a:t>
            </a:r>
            <a:r>
              <a:rPr lang="en-US" sz="1400" dirty="0" smtClean="0"/>
              <a:t>.</a:t>
            </a:r>
            <a:br>
              <a:rPr lang="en-US" sz="1400" dirty="0" smtClean="0"/>
            </a:br>
            <a:endParaRPr lang="en-US" sz="1400" dirty="0" smtClean="0"/>
          </a:p>
          <a:p>
            <a:r>
              <a:rPr lang="en-US" sz="1400" dirty="0" smtClean="0"/>
              <a:t>Stop giving money to the fatties and give the money to teachers and kids.  </a:t>
            </a:r>
            <a:endParaRPr lang="en-US" sz="1400" dirty="0"/>
          </a:p>
        </p:txBody>
      </p:sp>
      <p:sp>
        <p:nvSpPr>
          <p:cNvPr id="6" name="TextBox 5"/>
          <p:cNvSpPr txBox="1"/>
          <p:nvPr/>
        </p:nvSpPr>
        <p:spPr>
          <a:xfrm>
            <a:off x="1066800" y="457200"/>
            <a:ext cx="2895600" cy="369332"/>
          </a:xfrm>
          <a:prstGeom prst="rect">
            <a:avLst/>
          </a:prstGeom>
          <a:noFill/>
        </p:spPr>
        <p:txBody>
          <a:bodyPr wrap="square" rtlCol="0">
            <a:spAutoFit/>
          </a:bodyPr>
          <a:lstStyle/>
          <a:p>
            <a:pPr algn="ctr"/>
            <a:r>
              <a:rPr lang="en-US" b="1" i="1" dirty="0" smtClean="0"/>
              <a:t>Positive</a:t>
            </a:r>
            <a:endParaRPr lang="en-US" b="1" i="1" dirty="0"/>
          </a:p>
        </p:txBody>
      </p:sp>
      <p:sp>
        <p:nvSpPr>
          <p:cNvPr id="8" name="TextBox 7"/>
          <p:cNvSpPr txBox="1"/>
          <p:nvPr/>
        </p:nvSpPr>
        <p:spPr>
          <a:xfrm>
            <a:off x="5562600" y="1066800"/>
            <a:ext cx="2438400" cy="381000"/>
          </a:xfrm>
          <a:prstGeom prst="rect">
            <a:avLst/>
          </a:prstGeom>
          <a:noFill/>
        </p:spPr>
        <p:txBody>
          <a:bodyPr wrap="square" rtlCol="0">
            <a:spAutoFit/>
          </a:bodyPr>
          <a:lstStyle/>
          <a:p>
            <a:pPr algn="ctr"/>
            <a:r>
              <a:rPr lang="en-US" b="1" i="1" dirty="0" smtClean="0"/>
              <a:t>Not so Positive</a:t>
            </a:r>
            <a:endParaRPr lang="en-US" b="1" i="1" dirty="0"/>
          </a:p>
        </p:txBody>
      </p:sp>
    </p:spTree>
    <p:extLst>
      <p:ext uri="{BB962C8B-B14F-4D97-AF65-F5344CB8AC3E}">
        <p14:creationId xmlns:p14="http://schemas.microsoft.com/office/powerpoint/2010/main" val="2419934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136339"/>
            <a:ext cx="8305800" cy="3108543"/>
          </a:xfrm>
          <a:prstGeom prst="rect">
            <a:avLst/>
          </a:prstGeom>
        </p:spPr>
        <p:txBody>
          <a:bodyPr wrap="square">
            <a:spAutoFit/>
          </a:bodyPr>
          <a:lstStyle/>
          <a:p>
            <a:pPr algn="ctr"/>
            <a:r>
              <a:rPr lang="en-US" sz="2800" dirty="0" smtClean="0"/>
              <a:t>“I </a:t>
            </a:r>
            <a:r>
              <a:rPr lang="en-US" sz="2800" dirty="0"/>
              <a:t>love that it is OK to spend time at school talking about our health…sharing recipes for fresh food dishes, helping each other with motivation, especially as we age and need this more and more. Making wellness a priority has opened up talking and walking the talk with my students. The later has helped me connect with various students who have similar </a:t>
            </a:r>
            <a:r>
              <a:rPr lang="en-US" sz="2800" dirty="0" smtClean="0"/>
              <a:t>interests”.</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9" y="59436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dirty="0" smtClean="0"/>
              <a:t>Staff Wellness = Student Wellness </a:t>
            </a:r>
            <a:endParaRPr lang="en-US" dirty="0"/>
          </a:p>
        </p:txBody>
      </p:sp>
    </p:spTree>
    <p:extLst>
      <p:ext uri="{BB962C8B-B14F-4D97-AF65-F5344CB8AC3E}">
        <p14:creationId xmlns:p14="http://schemas.microsoft.com/office/powerpoint/2010/main" val="980894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Testimonials</a:t>
            </a:r>
            <a:endParaRPr lang="en-US" dirty="0"/>
          </a:p>
        </p:txBody>
      </p:sp>
      <p:sp>
        <p:nvSpPr>
          <p:cNvPr id="5" name="Content Placeholder 4"/>
          <p:cNvSpPr>
            <a:spLocks noGrp="1"/>
          </p:cNvSpPr>
          <p:nvPr>
            <p:ph idx="1"/>
          </p:nvPr>
        </p:nvSpPr>
        <p:spPr>
          <a:xfrm>
            <a:off x="457200" y="1600201"/>
            <a:ext cx="8229600" cy="4343400"/>
          </a:xfrm>
        </p:spPr>
        <p:txBody>
          <a:bodyPr>
            <a:normAutofit fontScale="85000" lnSpcReduction="10000"/>
          </a:bodyPr>
          <a:lstStyle/>
          <a:p>
            <a:pPr marL="0" indent="0">
              <a:buNone/>
            </a:pPr>
            <a:r>
              <a:rPr lang="en-US" dirty="0"/>
              <a:t>I just wanted to let you know that the Wellness Program has really helped me change my life.  </a:t>
            </a:r>
            <a:r>
              <a:rPr lang="en-US" dirty="0" smtClean="0"/>
              <a:t>Since </a:t>
            </a:r>
            <a:r>
              <a:rPr lang="en-US" dirty="0"/>
              <a:t>I started </a:t>
            </a:r>
            <a:r>
              <a:rPr lang="en-US" dirty="0" smtClean="0"/>
              <a:t>participating in the Wellness </a:t>
            </a:r>
            <a:r>
              <a:rPr lang="en-US" dirty="0"/>
              <a:t>P</a:t>
            </a:r>
            <a:r>
              <a:rPr lang="en-US" dirty="0" smtClean="0"/>
              <a:t>rogram</a:t>
            </a:r>
            <a:r>
              <a:rPr lang="en-US" dirty="0"/>
              <a:t>, </a:t>
            </a:r>
            <a:r>
              <a:rPr lang="en-US" dirty="0" smtClean="0"/>
              <a:t>I’ve taken yoga classes, </a:t>
            </a:r>
            <a:r>
              <a:rPr lang="en-US" dirty="0"/>
              <a:t>improved my diet, paid more attention to stress and ways to reduce it!  Now I am eating healthy every day, going to Zumba at Lowell twice a week, started a yoga class at Jackson on Thursdays, and am rowing before school two days a week!  </a:t>
            </a:r>
            <a:r>
              <a:rPr lang="en-US" dirty="0" smtClean="0"/>
              <a:t>I </a:t>
            </a:r>
            <a:r>
              <a:rPr lang="en-US" dirty="0"/>
              <a:t>feel great, and your program got me started.</a:t>
            </a:r>
          </a:p>
          <a:p>
            <a:pPr marL="0" indent="0" algn="ctr">
              <a:buNone/>
            </a:pPr>
            <a:r>
              <a:rPr lang="en-US" dirty="0"/>
              <a:t>Thanks!</a:t>
            </a:r>
          </a:p>
          <a:p>
            <a:pPr marL="0" indent="0" algn="ctr">
              <a:buNone/>
            </a:pPr>
            <a:r>
              <a:rPr lang="en-US" dirty="0" smtClean="0"/>
              <a:t>Janet</a:t>
            </a:r>
            <a:r>
              <a:rPr lang="en-US" dirty="0"/>
              <a:t> </a:t>
            </a:r>
          </a:p>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9436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964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248400" cy="1066800"/>
          </a:xfrm>
        </p:spPr>
        <p:txBody>
          <a:bodyPr>
            <a:normAutofit fontScale="90000"/>
          </a:bodyPr>
          <a:lstStyle/>
          <a:p>
            <a:r>
              <a:rPr lang="en-US" b="1" i="1" dirty="0" smtClean="0"/>
              <a:t>2014-2015 </a:t>
            </a:r>
            <a:br>
              <a:rPr lang="en-US" b="1" i="1" dirty="0" smtClean="0"/>
            </a:br>
            <a:r>
              <a:rPr lang="en-US" b="1" i="1" dirty="0" smtClean="0"/>
              <a:t>Wellness Program Goals</a:t>
            </a:r>
            <a:br>
              <a:rPr lang="en-US" b="1" i="1" dirty="0" smtClean="0"/>
            </a:br>
            <a:r>
              <a:rPr lang="en-US" b="1" i="1" dirty="0" smtClean="0"/>
              <a:t>Culture</a:t>
            </a:r>
            <a:r>
              <a:rPr lang="en-US" dirty="0" smtClean="0"/>
              <a:t>	</a:t>
            </a:r>
            <a:endParaRPr lang="en-US" dirty="0"/>
          </a:p>
        </p:txBody>
      </p:sp>
      <p:sp>
        <p:nvSpPr>
          <p:cNvPr id="3" name="Content Placeholder 2"/>
          <p:cNvSpPr>
            <a:spLocks noGrp="1"/>
          </p:cNvSpPr>
          <p:nvPr>
            <p:ph idx="1"/>
          </p:nvPr>
        </p:nvSpPr>
        <p:spPr>
          <a:xfrm>
            <a:off x="457200" y="1828800"/>
            <a:ext cx="8229600" cy="4800599"/>
          </a:xfrm>
        </p:spPr>
        <p:txBody>
          <a:bodyPr>
            <a:normAutofit lnSpcReduction="10000"/>
          </a:bodyPr>
          <a:lstStyle/>
          <a:p>
            <a:pPr marL="457200" lvl="1" indent="0">
              <a:buNone/>
            </a:pPr>
            <a:r>
              <a:rPr lang="en-US" sz="2900" b="1" i="1" dirty="0" smtClean="0"/>
              <a:t>Goal:  Define </a:t>
            </a:r>
            <a:r>
              <a:rPr lang="en-US" sz="2900" b="1" i="1" dirty="0" smtClean="0"/>
              <a:t>what a healthy district culture looks and feels like.  </a:t>
            </a:r>
          </a:p>
          <a:p>
            <a:pPr lvl="2"/>
            <a:r>
              <a:rPr lang="en-US" sz="2900" dirty="0" smtClean="0"/>
              <a:t>Set Goals (SMART)</a:t>
            </a:r>
          </a:p>
          <a:p>
            <a:pPr lvl="2"/>
            <a:r>
              <a:rPr lang="en-US" sz="2900" dirty="0" smtClean="0"/>
              <a:t>Collaborate with leadership on best way to </a:t>
            </a:r>
            <a:r>
              <a:rPr lang="en-US" sz="2900" dirty="0" smtClean="0"/>
              <a:t>accomplish goals</a:t>
            </a:r>
            <a:r>
              <a:rPr lang="en-US" sz="2900" dirty="0" smtClean="0"/>
              <a:t> </a:t>
            </a:r>
            <a:r>
              <a:rPr lang="en-US" sz="2900" dirty="0" smtClean="0"/>
              <a:t>and collect data.</a:t>
            </a:r>
          </a:p>
          <a:p>
            <a:pPr lvl="2"/>
            <a:r>
              <a:rPr lang="en-US" sz="2900" dirty="0" smtClean="0"/>
              <a:t>Increase Wellness </a:t>
            </a:r>
            <a:r>
              <a:rPr lang="en-US" sz="2900" b="1" i="1" dirty="0" smtClean="0"/>
              <a:t>presence</a:t>
            </a:r>
            <a:r>
              <a:rPr lang="en-US" sz="2900" dirty="0" smtClean="0"/>
              <a:t> at leadership and principal meetings.  More Wellness “face time”.  </a:t>
            </a:r>
            <a:endParaRPr lang="en-US" sz="2900" dirty="0" smtClean="0"/>
          </a:p>
          <a:p>
            <a:pPr lvl="2"/>
            <a:r>
              <a:rPr lang="en-US" sz="2900" dirty="0" smtClean="0"/>
              <a:t>Infuse more staff “wellness” in to district culture, policies and strategic planning</a:t>
            </a:r>
            <a:endParaRPr lang="en-US" sz="2900" dirty="0" smtClean="0"/>
          </a:p>
          <a:p>
            <a:pPr lvl="1"/>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265" y="6200671"/>
            <a:ext cx="2728913" cy="65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047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5486400" cy="715962"/>
          </a:xfrm>
        </p:spPr>
        <p:txBody>
          <a:bodyPr>
            <a:normAutofit fontScale="90000"/>
          </a:bodyPr>
          <a:lstStyle/>
          <a:p>
            <a:r>
              <a:rPr lang="en-US" sz="4000" b="1" i="1" dirty="0"/>
              <a:t>2014-2015 </a:t>
            </a:r>
            <a:br>
              <a:rPr lang="en-US" sz="4000" b="1" i="1" dirty="0"/>
            </a:br>
            <a:r>
              <a:rPr lang="en-US" sz="4000" b="1" i="1" dirty="0" smtClean="0"/>
              <a:t>Wellness Program </a:t>
            </a:r>
            <a:r>
              <a:rPr lang="en-US" sz="4000" b="1" i="1" dirty="0"/>
              <a:t>Goals</a:t>
            </a:r>
            <a:br>
              <a:rPr lang="en-US" sz="4000" b="1" i="1" dirty="0"/>
            </a:br>
            <a:r>
              <a:rPr lang="en-US" dirty="0" smtClean="0"/>
              <a:t>	</a:t>
            </a:r>
            <a:endParaRPr lang="en-US" dirty="0"/>
          </a:p>
        </p:txBody>
      </p:sp>
      <p:sp>
        <p:nvSpPr>
          <p:cNvPr id="3" name="Content Placeholder 2"/>
          <p:cNvSpPr>
            <a:spLocks noGrp="1"/>
          </p:cNvSpPr>
          <p:nvPr>
            <p:ph idx="1"/>
          </p:nvPr>
        </p:nvSpPr>
        <p:spPr>
          <a:xfrm>
            <a:off x="152400" y="1143000"/>
            <a:ext cx="8686800" cy="5486399"/>
          </a:xfrm>
        </p:spPr>
        <p:txBody>
          <a:bodyPr>
            <a:noAutofit/>
          </a:bodyPr>
          <a:lstStyle/>
          <a:p>
            <a:pPr lvl="1"/>
            <a:r>
              <a:rPr lang="en-US" sz="1400" dirty="0" smtClean="0"/>
              <a:t>Engage </a:t>
            </a:r>
            <a:r>
              <a:rPr lang="en-US" sz="1400" dirty="0" smtClean="0"/>
              <a:t>staff who are already HEALTHY!  </a:t>
            </a:r>
            <a:endParaRPr lang="en-US" sz="1400" dirty="0"/>
          </a:p>
          <a:p>
            <a:pPr lvl="2"/>
            <a:r>
              <a:rPr lang="en-US" sz="1400" dirty="0" smtClean="0"/>
              <a:t>Challenges and Competitions</a:t>
            </a:r>
          </a:p>
          <a:p>
            <a:pPr lvl="2"/>
            <a:r>
              <a:rPr lang="en-US" sz="1400" b="1" i="1" dirty="0" smtClean="0"/>
              <a:t>Buddy Up </a:t>
            </a:r>
            <a:r>
              <a:rPr lang="en-US" sz="1400" i="1" dirty="0" smtClean="0"/>
              <a:t>(adopt a colleague to coach, motivate, encourage, inspire and incentivize both to reach goals).  </a:t>
            </a:r>
            <a:r>
              <a:rPr lang="en-US" sz="1400" i="1" dirty="0" smtClean="0"/>
              <a:t/>
            </a:r>
            <a:br>
              <a:rPr lang="en-US" sz="1400" i="1" dirty="0" smtClean="0"/>
            </a:br>
            <a:endParaRPr lang="en-US" sz="1400" dirty="0" smtClean="0"/>
          </a:p>
          <a:p>
            <a:pPr lvl="1"/>
            <a:r>
              <a:rPr lang="en-US" sz="1400" dirty="0"/>
              <a:t>Explore new web-portal and incentive structure to engage more district staff </a:t>
            </a:r>
            <a:r>
              <a:rPr lang="en-US" sz="1400" dirty="0" smtClean="0"/>
              <a:t/>
            </a:r>
            <a:br>
              <a:rPr lang="en-US" sz="1400" dirty="0" smtClean="0"/>
            </a:br>
            <a:endParaRPr lang="en-US" sz="1400" dirty="0" smtClean="0"/>
          </a:p>
          <a:p>
            <a:pPr lvl="1"/>
            <a:r>
              <a:rPr lang="en-US" sz="1400" dirty="0" smtClean="0"/>
              <a:t>Improve </a:t>
            </a:r>
            <a:r>
              <a:rPr lang="en-US" sz="1400" dirty="0" smtClean="0"/>
              <a:t>Wellness Program promotion.  Strategize with Trustees, school </a:t>
            </a:r>
            <a:r>
              <a:rPr lang="en-US" sz="1400" dirty="0"/>
              <a:t>p</a:t>
            </a:r>
            <a:r>
              <a:rPr lang="en-US" sz="1400" dirty="0" smtClean="0"/>
              <a:t>rincipals, leadership and wellness </a:t>
            </a:r>
            <a:r>
              <a:rPr lang="en-US" sz="1400" dirty="0"/>
              <a:t>t</a:t>
            </a:r>
            <a:r>
              <a:rPr lang="en-US" sz="1400" dirty="0" smtClean="0"/>
              <a:t>eams how best to promote Wellness Program opportunities. </a:t>
            </a:r>
            <a:r>
              <a:rPr lang="en-US" sz="1400" dirty="0" smtClean="0"/>
              <a:t/>
            </a:r>
            <a:br>
              <a:rPr lang="en-US" sz="1400" dirty="0" smtClean="0"/>
            </a:br>
            <a:endParaRPr lang="en-US" sz="1400" dirty="0" smtClean="0"/>
          </a:p>
          <a:p>
            <a:pPr lvl="1"/>
            <a:r>
              <a:rPr lang="en-US" sz="1400" dirty="0" smtClean="0"/>
              <a:t>Create curriculum for comprehensive Stress Management (clock hours?) and Weight Management</a:t>
            </a:r>
            <a:r>
              <a:rPr lang="en-US" sz="1400" dirty="0" smtClean="0"/>
              <a:t>.</a:t>
            </a:r>
            <a:br>
              <a:rPr lang="en-US" sz="1400" dirty="0" smtClean="0"/>
            </a:br>
            <a:endParaRPr lang="en-US" sz="1400" dirty="0" smtClean="0"/>
          </a:p>
          <a:p>
            <a:pPr lvl="1"/>
            <a:r>
              <a:rPr lang="en-US" sz="1400" dirty="0" smtClean="0"/>
              <a:t>Expand Fitness focus.   Increase fitness classes and workout opportunities at  district sites.  </a:t>
            </a:r>
            <a:r>
              <a:rPr lang="en-US" sz="1400" dirty="0" smtClean="0"/>
              <a:t/>
            </a:r>
            <a:br>
              <a:rPr lang="en-US" sz="1400" dirty="0" smtClean="0"/>
            </a:br>
            <a:endParaRPr lang="en-US" sz="1400" dirty="0" smtClean="0"/>
          </a:p>
          <a:p>
            <a:pPr lvl="1"/>
            <a:r>
              <a:rPr lang="en-US" sz="1400" dirty="0" smtClean="0"/>
              <a:t>All district health fair at CRC in conjunction with annual Flu Vaccine clinics and open enrollment.  </a:t>
            </a:r>
            <a:r>
              <a:rPr lang="en-US" sz="1400" dirty="0" smtClean="0"/>
              <a:t/>
            </a:r>
            <a:br>
              <a:rPr lang="en-US" sz="1400" dirty="0" smtClean="0"/>
            </a:br>
            <a:endParaRPr lang="en-US" sz="1400" dirty="0" smtClean="0"/>
          </a:p>
          <a:p>
            <a:pPr lvl="1"/>
            <a:r>
              <a:rPr lang="en-US" sz="1400" dirty="0" smtClean="0"/>
              <a:t>Update, expand and improve Wellness page on district site.  </a:t>
            </a:r>
            <a:r>
              <a:rPr lang="en-US" sz="1400" dirty="0" smtClean="0"/>
              <a:t/>
            </a:r>
            <a:br>
              <a:rPr lang="en-US" sz="1400" dirty="0" smtClean="0"/>
            </a:br>
            <a:endParaRPr lang="en-US" sz="1400" dirty="0" smtClean="0"/>
          </a:p>
          <a:p>
            <a:pPr lvl="1"/>
            <a:r>
              <a:rPr lang="en-US" sz="1400" dirty="0" smtClean="0"/>
              <a:t>Create more opportunity </a:t>
            </a:r>
            <a:r>
              <a:rPr lang="en-US" sz="1400" dirty="0" smtClean="0"/>
              <a:t>for health education for staff through  </a:t>
            </a:r>
            <a:r>
              <a:rPr lang="en-US" sz="1400" dirty="0" smtClean="0"/>
              <a:t>online learning </a:t>
            </a:r>
            <a:r>
              <a:rPr lang="en-US" sz="1400" dirty="0" smtClean="0"/>
              <a:t> modalities.  </a:t>
            </a:r>
            <a:br>
              <a:rPr lang="en-US" sz="1400" dirty="0" smtClean="0"/>
            </a:br>
            <a:endParaRPr lang="en-US" sz="1400" dirty="0" smtClean="0"/>
          </a:p>
          <a:p>
            <a:pPr lvl="1"/>
            <a:r>
              <a:rPr lang="en-US" sz="1400" dirty="0" smtClean="0"/>
              <a:t>Increase </a:t>
            </a:r>
            <a:r>
              <a:rPr lang="en-US" sz="1400" dirty="0" smtClean="0"/>
              <a:t>participation in </a:t>
            </a:r>
            <a:r>
              <a:rPr lang="en-US" sz="1400" dirty="0" smtClean="0"/>
              <a:t>WALKTOBER </a:t>
            </a:r>
            <a:r>
              <a:rPr lang="en-US" sz="1400" dirty="0" smtClean="0"/>
              <a:t>(35% participation) and other seasonal campaigns. </a:t>
            </a:r>
            <a:r>
              <a:rPr lang="en-US" sz="1400" dirty="0" smtClean="0"/>
              <a:t/>
            </a:r>
            <a:br>
              <a:rPr lang="en-US" sz="1400" dirty="0" smtClean="0"/>
            </a:br>
            <a:endParaRPr lang="en-US" sz="1400" dirty="0" smtClean="0"/>
          </a:p>
          <a:p>
            <a:pPr lvl="1"/>
            <a:r>
              <a:rPr lang="en-US" sz="1400" dirty="0"/>
              <a:t>Expand Wellness “department” to include interns or health promotion graduates for more input, collaboration, education and reach in the district.  </a:t>
            </a:r>
            <a:r>
              <a:rPr lang="en-US" sz="1400" dirty="0" smtClean="0"/>
              <a:t> </a:t>
            </a:r>
            <a:endParaRPr lang="en-US" sz="1400" dirty="0" smtClean="0"/>
          </a:p>
          <a:p>
            <a:pPr lvl="1"/>
            <a:endParaRPr lang="en-US" sz="14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326" y="69158"/>
            <a:ext cx="2728913" cy="65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17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000"/>
                                        <p:tgtEl>
                                          <p:spTgt spid="3">
                                            <p:txEl>
                                              <p:pRg st="10" end="10"/>
                                            </p:txEl>
                                          </p:spTgt>
                                        </p:tgtEl>
                                      </p:cBhvr>
                                    </p:animEffect>
                                    <p:anim calcmode="lin" valueType="num">
                                      <p:cBhvr>
                                        <p:cTn id="7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Effect transition="in" filter="fade">
                                      <p:cBhvr>
                                        <p:cTn id="80" dur="1000"/>
                                        <p:tgtEl>
                                          <p:spTgt spid="3">
                                            <p:txEl>
                                              <p:pRg st="11" end="11"/>
                                            </p:txEl>
                                          </p:spTgt>
                                        </p:tgtEl>
                                      </p:cBhvr>
                                    </p:animEffect>
                                    <p:anim calcmode="lin" valueType="num">
                                      <p:cBhvr>
                                        <p:cTn id="8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in Review</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smtClean="0"/>
              <a:t>Walktober</a:t>
            </a:r>
            <a:endParaRPr lang="en-US" dirty="0" smtClean="0"/>
          </a:p>
          <a:p>
            <a:r>
              <a:rPr lang="en-US" dirty="0" smtClean="0"/>
              <a:t>Flu Vaccine Clinics</a:t>
            </a:r>
          </a:p>
          <a:p>
            <a:r>
              <a:rPr lang="en-US" dirty="0" smtClean="0"/>
              <a:t>November Nutrition Challenge</a:t>
            </a:r>
          </a:p>
          <a:p>
            <a:r>
              <a:rPr lang="en-US" dirty="0" smtClean="0"/>
              <a:t>The Wellness Challenge® 2014</a:t>
            </a:r>
          </a:p>
          <a:p>
            <a:r>
              <a:rPr lang="en-US" dirty="0" smtClean="0"/>
              <a:t>Ironman</a:t>
            </a:r>
          </a:p>
          <a:p>
            <a:r>
              <a:rPr lang="en-US" dirty="0" smtClean="0"/>
              <a:t>EAT Smart Nutrition Challenge</a:t>
            </a:r>
          </a:p>
          <a:p>
            <a:r>
              <a:rPr lang="en-US" dirty="0" smtClean="0"/>
              <a:t>Weight Watchers at Work</a:t>
            </a:r>
          </a:p>
          <a:p>
            <a:pPr lvl="1"/>
            <a:r>
              <a:rPr lang="en-US" dirty="0" smtClean="0"/>
              <a:t>Silver Lake</a:t>
            </a:r>
          </a:p>
          <a:p>
            <a:pPr lvl="1"/>
            <a:r>
              <a:rPr lang="en-US" dirty="0" smtClean="0"/>
              <a:t>Garfield</a:t>
            </a:r>
          </a:p>
          <a:p>
            <a:pPr lvl="1"/>
            <a:r>
              <a:rPr lang="en-US" dirty="0" smtClean="0"/>
              <a:t>CRC</a:t>
            </a:r>
          </a:p>
          <a:p>
            <a:r>
              <a:rPr lang="en-US" dirty="0" smtClean="0"/>
              <a:t>Fitness Classes at schools</a:t>
            </a:r>
          </a:p>
          <a:p>
            <a:r>
              <a:rPr lang="en-US" dirty="0" smtClean="0"/>
              <a:t>Bike to Work Campaign</a:t>
            </a:r>
          </a:p>
          <a:p>
            <a:r>
              <a:rPr lang="en-US" dirty="0" smtClean="0"/>
              <a:t>Stress Management Workshops</a:t>
            </a:r>
          </a:p>
          <a:p>
            <a:r>
              <a:rPr lang="en-US" dirty="0" smtClean="0"/>
              <a:t>Wellness Wednesday Newsletter</a:t>
            </a:r>
          </a:p>
          <a:p>
            <a:r>
              <a:rPr lang="en-US" dirty="0" smtClean="0"/>
              <a:t>Wellness Champions</a:t>
            </a:r>
          </a:p>
          <a:p>
            <a:r>
              <a:rPr lang="en-US" dirty="0" smtClean="0"/>
              <a:t>CRC Wellness </a:t>
            </a:r>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010" y="5937866"/>
            <a:ext cx="3260725" cy="78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981200"/>
            <a:ext cx="4365344" cy="3276600"/>
          </a:xfrm>
          <a:prstGeom prst="rect">
            <a:avLst/>
          </a:prstGeom>
        </p:spPr>
      </p:pic>
    </p:spTree>
    <p:extLst>
      <p:ext uri="{BB962C8B-B14F-4D97-AF65-F5344CB8AC3E}">
        <p14:creationId xmlns:p14="http://schemas.microsoft.com/office/powerpoint/2010/main" val="640632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362" y="838200"/>
            <a:ext cx="3085976" cy="563562"/>
          </a:xfrm>
        </p:spPr>
        <p:txBody>
          <a:bodyPr>
            <a:noAutofit/>
          </a:bodyPr>
          <a:lstStyle/>
          <a:p>
            <a:r>
              <a:rPr lang="en-US" sz="3600" dirty="0" smtClean="0"/>
              <a:t>How else do I spend my time?</a:t>
            </a:r>
            <a:endParaRPr lang="en-US" sz="3600" dirty="0"/>
          </a:p>
        </p:txBody>
      </p:sp>
      <p:sp>
        <p:nvSpPr>
          <p:cNvPr id="3" name="Content Placeholder 2"/>
          <p:cNvSpPr>
            <a:spLocks noGrp="1"/>
          </p:cNvSpPr>
          <p:nvPr>
            <p:ph sz="half" idx="1"/>
          </p:nvPr>
        </p:nvSpPr>
        <p:spPr>
          <a:xfrm>
            <a:off x="304800" y="304800"/>
            <a:ext cx="5885954" cy="6400800"/>
          </a:xfrm>
        </p:spPr>
        <p:txBody>
          <a:bodyPr>
            <a:normAutofit fontScale="55000" lnSpcReduction="20000"/>
          </a:bodyPr>
          <a:lstStyle/>
          <a:p>
            <a:r>
              <a:rPr lang="en-US" sz="2500" b="1" dirty="0" smtClean="0"/>
              <a:t>Project Empathy</a:t>
            </a:r>
            <a:r>
              <a:rPr lang="en-US" sz="2500" dirty="0" smtClean="0"/>
              <a:t>  </a:t>
            </a:r>
          </a:p>
          <a:p>
            <a:pPr lvl="1"/>
            <a:r>
              <a:rPr lang="en-US" sz="2500" dirty="0" smtClean="0"/>
              <a:t>G</a:t>
            </a:r>
            <a:r>
              <a:rPr lang="en-US" sz="2500" dirty="0" smtClean="0"/>
              <a:t>oal </a:t>
            </a:r>
            <a:r>
              <a:rPr lang="en-US" sz="2500" dirty="0" smtClean="0"/>
              <a:t>is to spend a </a:t>
            </a:r>
            <a:r>
              <a:rPr lang="en-US" sz="2500" b="1" i="1" dirty="0" smtClean="0"/>
              <a:t>“day in the life” </a:t>
            </a:r>
            <a:r>
              <a:rPr lang="en-US" sz="2500" dirty="0" smtClean="0"/>
              <a:t>of our district employees throughout 2014 and 2015.  </a:t>
            </a:r>
            <a:br>
              <a:rPr lang="en-US" sz="2500" dirty="0" smtClean="0"/>
            </a:br>
            <a:r>
              <a:rPr lang="en-US" sz="2500" dirty="0" smtClean="0"/>
              <a:t/>
            </a:r>
            <a:br>
              <a:rPr lang="en-US" sz="2500" dirty="0" smtClean="0"/>
            </a:br>
            <a:r>
              <a:rPr lang="en-US" sz="2500" dirty="0" smtClean="0"/>
              <a:t>The purpose of this goal is to gain a better understanding of how the Wellness Program can best support the unique needs of the </a:t>
            </a:r>
            <a:r>
              <a:rPr lang="en-US" sz="2500" b="1" i="1" dirty="0" smtClean="0"/>
              <a:t>many </a:t>
            </a:r>
            <a:r>
              <a:rPr lang="en-US" sz="2500" dirty="0" smtClean="0"/>
              <a:t>positions in our district.  </a:t>
            </a:r>
            <a:endParaRPr lang="en-US" sz="2500" dirty="0" smtClean="0"/>
          </a:p>
          <a:p>
            <a:pPr lvl="1"/>
            <a:endParaRPr lang="en-US" sz="2500" dirty="0"/>
          </a:p>
          <a:p>
            <a:r>
              <a:rPr lang="en-US" sz="2500" b="1" dirty="0" smtClean="0"/>
              <a:t>Presentations  </a:t>
            </a:r>
          </a:p>
          <a:p>
            <a:pPr lvl="1"/>
            <a:r>
              <a:rPr lang="en-US" sz="2500" b="1" dirty="0" smtClean="0"/>
              <a:t>Everett Public Schools:   Wellness Sprinkles</a:t>
            </a:r>
          </a:p>
          <a:p>
            <a:pPr lvl="2"/>
            <a:r>
              <a:rPr lang="en-US" sz="2500" b="1" dirty="0" smtClean="0"/>
              <a:t>Annual  Presentations</a:t>
            </a:r>
            <a:r>
              <a:rPr lang="en-US" sz="2500" dirty="0" smtClean="0"/>
              <a:t>:  Office Managers, Transportation and New Teacher Orientation</a:t>
            </a:r>
            <a:br>
              <a:rPr lang="en-US" sz="2500" dirty="0" smtClean="0"/>
            </a:br>
            <a:endParaRPr lang="en-US" sz="2500" dirty="0" smtClean="0"/>
          </a:p>
          <a:p>
            <a:pPr lvl="2"/>
            <a:r>
              <a:rPr lang="en-US" sz="2500" b="1" dirty="0" smtClean="0"/>
              <a:t>Wellness Support:  </a:t>
            </a:r>
            <a:r>
              <a:rPr lang="en-US" sz="2500" dirty="0" smtClean="0"/>
              <a:t>Health Room  Assistants, Para-Educators, Food Services, Maintenance, Custodians</a:t>
            </a:r>
          </a:p>
          <a:p>
            <a:pPr lvl="2"/>
            <a:endParaRPr lang="en-US" sz="2500" dirty="0"/>
          </a:p>
          <a:p>
            <a:pPr lvl="2"/>
            <a:r>
              <a:rPr lang="en-US" sz="2500" dirty="0" smtClean="0"/>
              <a:t>Education:  Stress Management Workshops, Healthy Nutrition and Cooking,  Lunch and Learns</a:t>
            </a:r>
            <a:br>
              <a:rPr lang="en-US" sz="2500" dirty="0" smtClean="0"/>
            </a:br>
            <a:endParaRPr lang="en-US" sz="2500" dirty="0" smtClean="0"/>
          </a:p>
          <a:p>
            <a:pPr lvl="1"/>
            <a:r>
              <a:rPr lang="en-US" sz="2500" b="1" dirty="0" smtClean="0"/>
              <a:t>Off Site</a:t>
            </a:r>
          </a:p>
          <a:p>
            <a:pPr lvl="2"/>
            <a:r>
              <a:rPr lang="en-US" sz="2500" dirty="0" smtClean="0"/>
              <a:t>American Heart Association;  King 5 News, Fox News</a:t>
            </a:r>
          </a:p>
          <a:p>
            <a:pPr lvl="2"/>
            <a:r>
              <a:rPr lang="en-US" sz="2500" dirty="0" smtClean="0"/>
              <a:t>Western Washington University</a:t>
            </a:r>
          </a:p>
          <a:p>
            <a:pPr lvl="2"/>
            <a:r>
              <a:rPr lang="en-US" sz="2500" dirty="0" smtClean="0"/>
              <a:t>Oregon Education Association:  Annual School Employee Wellness Conference</a:t>
            </a:r>
          </a:p>
          <a:p>
            <a:pPr lvl="2"/>
            <a:r>
              <a:rPr lang="en-US" sz="2500" dirty="0" smtClean="0"/>
              <a:t>Health Worksite Summit</a:t>
            </a:r>
            <a:br>
              <a:rPr lang="en-US" sz="2500" dirty="0" smtClean="0"/>
            </a:br>
            <a:endParaRPr lang="en-US" sz="2500" dirty="0" smtClean="0"/>
          </a:p>
          <a:p>
            <a:r>
              <a:rPr lang="en-US" sz="2500" b="1" dirty="0" smtClean="0"/>
              <a:t>Professional Development</a:t>
            </a:r>
          </a:p>
          <a:p>
            <a:pPr lvl="1"/>
            <a:r>
              <a:rPr lang="en-US" sz="2500" dirty="0" smtClean="0"/>
              <a:t>AHA Fit Friendly Forums</a:t>
            </a:r>
          </a:p>
          <a:p>
            <a:pPr lvl="1"/>
            <a:r>
              <a:rPr lang="en-US" sz="2500" dirty="0" smtClean="0"/>
              <a:t>OEA Conference</a:t>
            </a:r>
          </a:p>
          <a:p>
            <a:pPr lvl="1"/>
            <a:r>
              <a:rPr lang="en-US" sz="2500" dirty="0" smtClean="0"/>
              <a:t>C.A.R.E. (Cultivating Awareness and Resilience in Educators) Retreat at the Garrison Institute, Garrison, NY (this summer???)</a:t>
            </a:r>
            <a:br>
              <a:rPr lang="en-US" sz="2500" dirty="0" smtClean="0"/>
            </a:br>
            <a:endParaRPr lang="en-US" sz="2500" dirty="0" smtClean="0"/>
          </a:p>
          <a:p>
            <a:pPr lvl="2"/>
            <a:endParaRPr lang="en-US" sz="1200" dirty="0"/>
          </a:p>
        </p:txBody>
      </p:sp>
      <p:pic>
        <p:nvPicPr>
          <p:cNvPr id="6146" name="Picture 2" descr="C:\Users\09209\Desktop\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01552" y="2435307"/>
            <a:ext cx="3276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25390" y="5334000"/>
            <a:ext cx="2828925" cy="338554"/>
          </a:xfrm>
          <a:prstGeom prst="rect">
            <a:avLst/>
          </a:prstGeom>
          <a:noFill/>
        </p:spPr>
        <p:txBody>
          <a:bodyPr wrap="square" rtlCol="0">
            <a:spAutoFit/>
          </a:bodyPr>
          <a:lstStyle/>
          <a:p>
            <a:pPr algn="ctr"/>
            <a:r>
              <a:rPr lang="en-US" sz="1600" b="1" i="1" dirty="0" smtClean="0"/>
              <a:t>Serving lunch at Everett High</a:t>
            </a:r>
            <a:endParaRPr lang="en-US" sz="1600" b="1" i="1"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754" y="5849583"/>
            <a:ext cx="2828925" cy="68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770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b="1" dirty="0" smtClean="0"/>
              <a:t>Thank You,</a:t>
            </a:r>
          </a:p>
          <a:p>
            <a:r>
              <a:rPr lang="en-US" b="1" dirty="0" smtClean="0"/>
              <a:t>May you be well</a:t>
            </a:r>
            <a:r>
              <a:rPr lang="en-US" b="1" dirty="0" smtClean="0">
                <a:sym typeface="Wingdings" panose="05000000000000000000" pitchFamily="2" charset="2"/>
              </a:rPr>
              <a: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00200"/>
            <a:ext cx="7896795" cy="1905000"/>
          </a:xfrm>
          <a:prstGeom prst="rect">
            <a:avLst/>
          </a:prstGeom>
        </p:spPr>
      </p:pic>
    </p:spTree>
    <p:extLst>
      <p:ext uri="{BB962C8B-B14F-4D97-AF65-F5344CB8AC3E}">
        <p14:creationId xmlns:p14="http://schemas.microsoft.com/office/powerpoint/2010/main" val="780093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6101" y="1600200"/>
            <a:ext cx="3280798" cy="4525963"/>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438400"/>
            <a:ext cx="4305299" cy="2686507"/>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838200"/>
            <a:ext cx="4238625" cy="1133475"/>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9436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7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0012"/>
            <a:ext cx="8172450" cy="634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8674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901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7195"/>
            <a:ext cx="8001000" cy="6183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019800"/>
            <a:ext cx="2805113" cy="67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220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381000"/>
          </a:xfrm>
        </p:spPr>
        <p:txBody>
          <a:bodyPr>
            <a:normAutofit fontScale="90000"/>
          </a:bodyPr>
          <a:lstStyle/>
          <a:p>
            <a:pPr algn="ctr"/>
            <a:r>
              <a:rPr lang="en-US" sz="4400" b="1" dirty="0" smtClean="0"/>
              <a:t>WALKTOBER Success </a:t>
            </a:r>
            <a:r>
              <a:rPr lang="en-US" sz="4400" b="1" dirty="0" smtClean="0"/>
              <a:t>Stories</a:t>
            </a:r>
            <a:r>
              <a:rPr lang="en-US" dirty="0" smtClean="0"/>
              <a:t/>
            </a:r>
            <a:br>
              <a:rPr lang="en-US" dirty="0" smtClean="0"/>
            </a:br>
            <a:endParaRPr lang="en-US" dirty="0"/>
          </a:p>
        </p:txBody>
      </p:sp>
      <p:sp>
        <p:nvSpPr>
          <p:cNvPr id="3" name="Content Placeholder 2"/>
          <p:cNvSpPr>
            <a:spLocks noGrp="1"/>
          </p:cNvSpPr>
          <p:nvPr>
            <p:ph idx="1"/>
          </p:nvPr>
        </p:nvSpPr>
        <p:spPr>
          <a:xfrm>
            <a:off x="456406" y="762000"/>
            <a:ext cx="8229600" cy="4419601"/>
          </a:xfrm>
        </p:spPr>
        <p:txBody>
          <a:bodyPr>
            <a:normAutofit fontScale="55000" lnSpcReduction="20000"/>
          </a:bodyPr>
          <a:lstStyle/>
          <a:p>
            <a:r>
              <a:rPr lang="en-US" dirty="0" smtClean="0"/>
              <a:t>"</a:t>
            </a:r>
            <a:r>
              <a:rPr lang="en-US" dirty="0"/>
              <a:t>Walking more has helped me to be more successful with my workout program. I feel better physically. It has helped to distress me. I would definitely recommend everyone do this. It is not that difficult. </a:t>
            </a:r>
            <a:r>
              <a:rPr lang="en-US" dirty="0" smtClean="0"/>
              <a:t>Dianne </a:t>
            </a:r>
            <a:r>
              <a:rPr lang="en-US" dirty="0"/>
              <a:t>Hanson </a:t>
            </a:r>
            <a:r>
              <a:rPr lang="en-US" dirty="0" smtClean="0"/>
              <a:t/>
            </a:r>
            <a:br>
              <a:rPr lang="en-US" dirty="0" smtClean="0"/>
            </a:br>
            <a:endParaRPr lang="en-US" dirty="0"/>
          </a:p>
          <a:p>
            <a:r>
              <a:rPr lang="en-US" dirty="0"/>
              <a:t>"Exercising every day keeps me energized. Walking is my favorite form of exercise. when I regularly exercise I stick to a healthy eating routine. I do less unhealthy snacking. The </a:t>
            </a:r>
            <a:r>
              <a:rPr lang="en-US" dirty="0" err="1"/>
              <a:t>Walktober</a:t>
            </a:r>
            <a:r>
              <a:rPr lang="en-US" dirty="0"/>
              <a:t> program was great. </a:t>
            </a:r>
            <a:r>
              <a:rPr lang="en-US" dirty="0" smtClean="0"/>
              <a:t>Karen </a:t>
            </a:r>
            <a:r>
              <a:rPr lang="en-US" dirty="0"/>
              <a:t>Stolworthy </a:t>
            </a:r>
            <a:r>
              <a:rPr lang="en-US" dirty="0" smtClean="0"/>
              <a:t/>
            </a:r>
            <a:br>
              <a:rPr lang="en-US" dirty="0" smtClean="0"/>
            </a:br>
            <a:endParaRPr lang="en-US" dirty="0"/>
          </a:p>
          <a:p>
            <a:r>
              <a:rPr lang="en-US" dirty="0"/>
              <a:t>"I have been walking over a year now. I've lost 60 pounds and feel really healthy. I am a grandma and wanted to get on the floor with my babies and play. Thanks for this program, it's fun</a:t>
            </a:r>
            <a:r>
              <a:rPr lang="en-US" dirty="0" smtClean="0"/>
              <a:t>!“ Kathy </a:t>
            </a:r>
            <a:r>
              <a:rPr lang="en-US" dirty="0"/>
              <a:t>Bogart </a:t>
            </a:r>
            <a:r>
              <a:rPr lang="en-US" dirty="0" smtClean="0"/>
              <a:t/>
            </a:r>
            <a:br>
              <a:rPr lang="en-US" dirty="0" smtClean="0"/>
            </a:br>
            <a:endParaRPr lang="en-US" dirty="0"/>
          </a:p>
          <a:p>
            <a:r>
              <a:rPr lang="en-US" dirty="0"/>
              <a:t>"</a:t>
            </a:r>
            <a:r>
              <a:rPr lang="en-US" dirty="0" err="1" smtClean="0"/>
              <a:t>Walktober</a:t>
            </a:r>
            <a:r>
              <a:rPr lang="en-US" dirty="0" smtClean="0"/>
              <a:t> </a:t>
            </a:r>
            <a:r>
              <a:rPr lang="en-US" dirty="0"/>
              <a:t>was a perfect program to train for my fourth 1/2 marathon on October 27th. I dropped 21 </a:t>
            </a:r>
            <a:r>
              <a:rPr lang="en-US" dirty="0" smtClean="0"/>
              <a:t>minutes </a:t>
            </a:r>
            <a:r>
              <a:rPr lang="en-US" dirty="0"/>
              <a:t>and got my best time. Thank you </a:t>
            </a:r>
            <a:r>
              <a:rPr lang="en-US" dirty="0" err="1"/>
              <a:t>Walktober</a:t>
            </a:r>
            <a:r>
              <a:rPr lang="en-US" dirty="0"/>
              <a:t>. </a:t>
            </a:r>
            <a:br>
              <a:rPr lang="en-US" dirty="0"/>
            </a:br>
            <a:r>
              <a:rPr lang="en-US" dirty="0" smtClean="0"/>
              <a:t>Thet </a:t>
            </a:r>
            <a:r>
              <a:rPr lang="en-US" dirty="0" err="1"/>
              <a:t>Thet</a:t>
            </a:r>
            <a:r>
              <a:rPr lang="en-US" dirty="0"/>
              <a:t> Win </a:t>
            </a:r>
            <a:r>
              <a:rPr lang="en-US" dirty="0" smtClean="0"/>
              <a:t/>
            </a:r>
            <a:br>
              <a:rPr lang="en-US" dirty="0" smtClean="0"/>
            </a:br>
            <a:endParaRPr lang="en-US" dirty="0"/>
          </a:p>
          <a:p>
            <a:r>
              <a:rPr lang="en-US" dirty="0"/>
              <a:t>"I noticed an increase in my energy level, which made me feel positive an happy</a:t>
            </a:r>
            <a:r>
              <a:rPr lang="en-US" dirty="0" smtClean="0"/>
              <a:t>!“</a:t>
            </a:r>
            <a:br>
              <a:rPr lang="en-US" dirty="0" smtClean="0"/>
            </a:br>
            <a:r>
              <a:rPr lang="en-US" dirty="0" smtClean="0"/>
              <a:t>Torri </a:t>
            </a:r>
            <a:r>
              <a:rPr lang="en-US" dirty="0"/>
              <a:t>McEntire </a:t>
            </a:r>
          </a:p>
        </p:txBody>
      </p:sp>
      <p:sp>
        <p:nvSpPr>
          <p:cNvPr id="4" name="TextBox 3"/>
          <p:cNvSpPr txBox="1"/>
          <p:nvPr/>
        </p:nvSpPr>
        <p:spPr>
          <a:xfrm>
            <a:off x="1066800" y="5105883"/>
            <a:ext cx="7056455" cy="923330"/>
          </a:xfrm>
          <a:prstGeom prst="rect">
            <a:avLst/>
          </a:prstGeom>
          <a:noFill/>
        </p:spPr>
        <p:txBody>
          <a:bodyPr wrap="square" rtlCol="0">
            <a:spAutoFit/>
          </a:bodyPr>
          <a:lstStyle/>
          <a:p>
            <a:pPr algn="ctr"/>
            <a:r>
              <a:rPr lang="en-US" b="1" dirty="0" smtClean="0">
                <a:solidFill>
                  <a:srgbClr val="C00000"/>
                </a:solidFill>
              </a:rPr>
              <a:t>Over 370 WALKTOBER  participants (63%) earned T-shirts for logging 30 minutes or more of exercise 24/31 days in October. This was a RECORD!</a:t>
            </a:r>
            <a:endParaRPr lang="en-US" b="1" dirty="0">
              <a:solidFill>
                <a:srgbClr val="C0000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8674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392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p>
            <a:r>
              <a:rPr lang="en-US" dirty="0" smtClean="0"/>
              <a:t>Fitness Classes</a:t>
            </a:r>
            <a:endParaRPr lang="en-US" dirty="0"/>
          </a:p>
        </p:txBody>
      </p:sp>
      <p:sp>
        <p:nvSpPr>
          <p:cNvPr id="3" name="Content Placeholder 2"/>
          <p:cNvSpPr>
            <a:spLocks noGrp="1"/>
          </p:cNvSpPr>
          <p:nvPr>
            <p:ph sz="half" idx="1"/>
          </p:nvPr>
        </p:nvSpPr>
        <p:spPr>
          <a:xfrm>
            <a:off x="457200" y="1371600"/>
            <a:ext cx="4648200" cy="4754563"/>
          </a:xfrm>
        </p:spPr>
        <p:txBody>
          <a:bodyPr>
            <a:normAutofit fontScale="62500" lnSpcReduction="20000"/>
          </a:bodyPr>
          <a:lstStyle/>
          <a:p>
            <a:r>
              <a:rPr lang="en-US" dirty="0" smtClean="0"/>
              <a:t>New system this year</a:t>
            </a:r>
          </a:p>
          <a:p>
            <a:pPr lvl="1"/>
            <a:r>
              <a:rPr lang="en-US" sz="2600" dirty="0" smtClean="0"/>
              <a:t>Sites and Wellness Teams requested their own </a:t>
            </a:r>
            <a:r>
              <a:rPr lang="en-US" sz="2600" dirty="0" smtClean="0"/>
              <a:t>classes</a:t>
            </a:r>
            <a:br>
              <a:rPr lang="en-US" sz="2600" dirty="0" smtClean="0"/>
            </a:br>
            <a:endParaRPr lang="en-US" sz="2600" dirty="0" smtClean="0"/>
          </a:p>
          <a:p>
            <a:pPr lvl="1"/>
            <a:r>
              <a:rPr lang="en-US" sz="2600" dirty="0" smtClean="0"/>
              <a:t>Participants signed up on Google Docs.  </a:t>
            </a:r>
            <a:r>
              <a:rPr lang="en-US" sz="2600" dirty="0" smtClean="0"/>
              <a:t/>
            </a:r>
            <a:br>
              <a:rPr lang="en-US" sz="2600" dirty="0" smtClean="0"/>
            </a:br>
            <a:endParaRPr lang="en-US" sz="2600" dirty="0" smtClean="0"/>
          </a:p>
          <a:p>
            <a:pPr lvl="1"/>
            <a:r>
              <a:rPr lang="en-US" sz="2600" dirty="0" smtClean="0"/>
              <a:t>The more that signed up the cheaper the class</a:t>
            </a:r>
            <a:r>
              <a:rPr lang="en-US" sz="2600" dirty="0" smtClean="0"/>
              <a:t>.</a:t>
            </a:r>
            <a:br>
              <a:rPr lang="en-US" sz="2600" dirty="0" smtClean="0"/>
            </a:br>
            <a:endParaRPr lang="en-US" sz="2600" dirty="0" smtClean="0"/>
          </a:p>
          <a:p>
            <a:pPr lvl="1"/>
            <a:r>
              <a:rPr lang="en-US" sz="2600" dirty="0" smtClean="0"/>
              <a:t>Worked </a:t>
            </a:r>
            <a:r>
              <a:rPr lang="en-US" sz="2600" b="1" dirty="0" smtClean="0"/>
              <a:t>VERY</a:t>
            </a:r>
            <a:r>
              <a:rPr lang="en-US" sz="2600" dirty="0" smtClean="0"/>
              <a:t> </a:t>
            </a:r>
            <a:r>
              <a:rPr lang="en-US" sz="2600" dirty="0" smtClean="0"/>
              <a:t>well</a:t>
            </a:r>
            <a:br>
              <a:rPr lang="en-US" sz="2600" dirty="0" smtClean="0"/>
            </a:br>
            <a:endParaRPr lang="en-US" sz="2600" dirty="0" smtClean="0"/>
          </a:p>
          <a:p>
            <a:pPr lvl="2"/>
            <a:r>
              <a:rPr lang="en-US" sz="2600" dirty="0" smtClean="0"/>
              <a:t>150 participants took Yoga, Zumba, Boot Camp and Zumba Tone after </a:t>
            </a:r>
            <a:r>
              <a:rPr lang="en-US" sz="2600" dirty="0" smtClean="0"/>
              <a:t>school</a:t>
            </a:r>
            <a:br>
              <a:rPr lang="en-US" sz="2600" dirty="0" smtClean="0"/>
            </a:br>
            <a:endParaRPr lang="en-US" sz="2600" dirty="0" smtClean="0"/>
          </a:p>
          <a:p>
            <a:pPr lvl="2"/>
            <a:r>
              <a:rPr lang="en-US" sz="2600" dirty="0" smtClean="0"/>
              <a:t>Classes at:  Gateway, HM Jackson, Silver Lake, Lowell, Madison, Garfield, North, Cascade, Community Resource Center, and </a:t>
            </a:r>
            <a:r>
              <a:rPr lang="en-US" sz="2600" dirty="0" err="1" smtClean="0"/>
              <a:t>Heatherwood</a:t>
            </a:r>
            <a:endParaRPr lang="en-US" sz="2600" dirty="0" smtClean="0"/>
          </a:p>
          <a:p>
            <a:pPr lvl="2"/>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57800" y="1752600"/>
            <a:ext cx="3556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5997" y="5715000"/>
            <a:ext cx="8458200" cy="923330"/>
          </a:xfrm>
          <a:prstGeom prst="rect">
            <a:avLst/>
          </a:prstGeom>
          <a:noFill/>
        </p:spPr>
        <p:txBody>
          <a:bodyPr wrap="square" rtlCol="0">
            <a:spAutoFit/>
          </a:bodyPr>
          <a:lstStyle/>
          <a:p>
            <a:r>
              <a:rPr lang="en-US" b="1" i="1" dirty="0" smtClean="0"/>
              <a:t>“Having </a:t>
            </a:r>
            <a:r>
              <a:rPr lang="en-US" b="1" i="1" dirty="0"/>
              <a:t>access to the EPS classes (like Zumba and Yoga) have </a:t>
            </a:r>
            <a:r>
              <a:rPr lang="en-US" b="1" i="1" dirty="0" smtClean="0"/>
              <a:t>made </a:t>
            </a:r>
            <a:r>
              <a:rPr lang="en-US" b="1" i="1" dirty="0"/>
              <a:t>it easier for me to commit to staying active and noticing the difference that it makes! It also has been great to visit other schools and get to know some other staff in other </a:t>
            </a:r>
            <a:r>
              <a:rPr lang="en-US" b="1" i="1" dirty="0" smtClean="0"/>
              <a:t>buildings”.</a:t>
            </a:r>
            <a:endParaRPr lang="en-US" b="1" i="1" dirty="0"/>
          </a:p>
        </p:txBody>
      </p:sp>
    </p:spTree>
    <p:extLst>
      <p:ext uri="{BB962C8B-B14F-4D97-AF65-F5344CB8AC3E}">
        <p14:creationId xmlns:p14="http://schemas.microsoft.com/office/powerpoint/2010/main" val="2876835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Bike to Work</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0" y="914400"/>
            <a:ext cx="6629400" cy="4666759"/>
          </a:xfrm>
        </p:spPr>
      </p:pic>
      <p:sp>
        <p:nvSpPr>
          <p:cNvPr id="3" name="TextBox 2"/>
          <p:cNvSpPr txBox="1"/>
          <p:nvPr/>
        </p:nvSpPr>
        <p:spPr>
          <a:xfrm>
            <a:off x="533400" y="5658661"/>
            <a:ext cx="8077200" cy="1200329"/>
          </a:xfrm>
          <a:prstGeom prst="rect">
            <a:avLst/>
          </a:prstGeom>
          <a:noFill/>
        </p:spPr>
        <p:txBody>
          <a:bodyPr wrap="square" rtlCol="0">
            <a:spAutoFit/>
          </a:bodyPr>
          <a:lstStyle/>
          <a:p>
            <a:pPr algn="ctr"/>
            <a:r>
              <a:rPr lang="en-US" b="1" i="1" dirty="0" smtClean="0"/>
              <a:t>“I </a:t>
            </a:r>
            <a:r>
              <a:rPr lang="en-US" b="1" i="1" dirty="0"/>
              <a:t>made a concentrated effort to commute on my bike a lot more during the month of May for the bike commute challenge. It also encouraged me to get out and ride with friends and colleagues, which was a blast! In addition, it connected me with other bike riders at my school </a:t>
            </a:r>
            <a:r>
              <a:rPr lang="en-US" b="1" i="1" dirty="0" smtClean="0"/>
              <a:t>site”.</a:t>
            </a:r>
            <a:endParaRPr lang="en-US" b="1" i="1" dirty="0"/>
          </a:p>
        </p:txBody>
      </p:sp>
    </p:spTree>
    <p:extLst>
      <p:ext uri="{BB962C8B-B14F-4D97-AF65-F5344CB8AC3E}">
        <p14:creationId xmlns:p14="http://schemas.microsoft.com/office/powerpoint/2010/main" val="2105078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1305</TotalTime>
  <Words>1317</Words>
  <Application>Microsoft Office PowerPoint</Application>
  <PresentationFormat>On-screen Show (4:3)</PresentationFormat>
  <Paragraphs>259</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Review of Program Goals   </vt:lpstr>
      <vt:lpstr>The Year in Review</vt:lpstr>
      <vt:lpstr>PowerPoint Presentation</vt:lpstr>
      <vt:lpstr>PowerPoint Presentation</vt:lpstr>
      <vt:lpstr>PowerPoint Presentation</vt:lpstr>
      <vt:lpstr>WALKTOBER Success Stories </vt:lpstr>
      <vt:lpstr>Fitness Classes</vt:lpstr>
      <vt:lpstr>Bike to Work</vt:lpstr>
      <vt:lpstr>Flu Vaccine Clinics</vt:lpstr>
      <vt:lpstr>31-Day Eat Smart Nutrition Challenge </vt:lpstr>
      <vt:lpstr>PowerPoint Presentation</vt:lpstr>
      <vt:lpstr>Weight Watchers at Work</vt:lpstr>
      <vt:lpstr>Cultivating Resilience  Stress Management</vt:lpstr>
      <vt:lpstr>Wellness Wednesday</vt:lpstr>
      <vt:lpstr>Wellness Teams</vt:lpstr>
      <vt:lpstr>Community Resource Center </vt:lpstr>
      <vt:lpstr>Health Improvements Self-Reported</vt:lpstr>
      <vt:lpstr> Wellness Culture</vt:lpstr>
      <vt:lpstr>Culture</vt:lpstr>
      <vt:lpstr>Participation 2013-2014</vt:lpstr>
      <vt:lpstr>Superintendents Leadership Team Participation 2008-2014</vt:lpstr>
      <vt:lpstr>Principal &amp; Asst. Principal  Participation 2008-2014</vt:lpstr>
      <vt:lpstr>Awards/Recognition</vt:lpstr>
      <vt:lpstr>Feedback</vt:lpstr>
      <vt:lpstr>Staff Wellness = Student Wellness </vt:lpstr>
      <vt:lpstr>Testimonials</vt:lpstr>
      <vt:lpstr>2014-2015  Wellness Program Goals Culture </vt:lpstr>
      <vt:lpstr>2014-2015  Wellness Program Goals  </vt:lpstr>
      <vt:lpstr>How else do I spend my time?</vt:lpstr>
      <vt:lpstr>PowerPoint Presentation</vt:lpstr>
    </vt:vector>
  </TitlesOfParts>
  <Company>Everett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Buquicchio, Gail</dc:creator>
  <cp:lastModifiedBy>Buquicchio, Gail</cp:lastModifiedBy>
  <cp:revision>63</cp:revision>
  <dcterms:created xsi:type="dcterms:W3CDTF">2014-06-05T17:35:12Z</dcterms:created>
  <dcterms:modified xsi:type="dcterms:W3CDTF">2014-06-11T22:42:34Z</dcterms:modified>
</cp:coreProperties>
</file>